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3" r:id="rId7"/>
    <p:sldId id="264" r:id="rId8"/>
    <p:sldId id="265" r:id="rId9"/>
    <p:sldId id="267" r:id="rId10"/>
    <p:sldId id="269" r:id="rId11"/>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8" d="100"/>
          <a:sy n="88" d="100"/>
        </p:scale>
        <p:origin x="-1282" y="-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smtClean="0"/>
              <a:t>Mintacím szerkesztése</a:t>
            </a:r>
            <a:endParaRPr lang="hu-HU"/>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smtClean="0"/>
              <a:t>Alcím mintájának szerkesztése</a:t>
            </a:r>
            <a:endParaRPr lang="hu-HU"/>
          </a:p>
        </p:txBody>
      </p:sp>
      <p:sp>
        <p:nvSpPr>
          <p:cNvPr id="4" name="Dátum helye 3"/>
          <p:cNvSpPr>
            <a:spLocks noGrp="1"/>
          </p:cNvSpPr>
          <p:nvPr>
            <p:ph type="dt" sz="half" idx="10"/>
          </p:nvPr>
        </p:nvSpPr>
        <p:spPr/>
        <p:txBody>
          <a:bodyPr/>
          <a:lstStyle/>
          <a:p>
            <a:fld id="{A6744180-6E0F-4701-88EE-28B8B7276C44}" type="datetimeFigureOut">
              <a:rPr lang="hu-HU" smtClean="0"/>
              <a:t>2022. 07. 06.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A6744180-6E0F-4701-88EE-28B8B7276C44}" type="datetimeFigureOut">
              <a:rPr lang="hu-HU" smtClean="0"/>
              <a:t>2022. 07. 06.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smtClean="0"/>
              <a:t>Mintacím szerkesztése</a:t>
            </a:r>
            <a:endParaRPr lang="hu-HU"/>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A6744180-6E0F-4701-88EE-28B8B7276C44}" type="datetimeFigureOut">
              <a:rPr lang="hu-HU" smtClean="0"/>
              <a:t>2022. 07. 06.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A6744180-6E0F-4701-88EE-28B8B7276C44}" type="datetimeFigureOut">
              <a:rPr lang="hu-HU" smtClean="0"/>
              <a:t>2022. 07. 06.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A6744180-6E0F-4701-88EE-28B8B7276C44}" type="datetimeFigureOut">
              <a:rPr lang="hu-HU" smtClean="0"/>
              <a:t>2022. 07. 06.</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A6744180-6E0F-4701-88EE-28B8B7276C44}" type="datetimeFigureOut">
              <a:rPr lang="hu-HU" smtClean="0"/>
              <a:t>2022. 07. 06.</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A6744180-6E0F-4701-88EE-28B8B7276C44}" type="datetimeFigureOut">
              <a:rPr lang="hu-HU" smtClean="0"/>
              <a:t>2022. 07. 06.</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A6744180-6E0F-4701-88EE-28B8B7276C44}" type="datetimeFigureOut">
              <a:rPr lang="hu-HU" smtClean="0"/>
              <a:t>2022. 07. 06.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
        <p:nvSpPr>
          <p:cNvPr id="5" name="Dátum helye 4"/>
          <p:cNvSpPr>
            <a:spLocks noGrp="1"/>
          </p:cNvSpPr>
          <p:nvPr>
            <p:ph type="dt" sz="half" idx="10"/>
          </p:nvPr>
        </p:nvSpPr>
        <p:spPr/>
        <p:txBody>
          <a:bodyPr/>
          <a:lstStyle/>
          <a:p>
            <a:fld id="{A6744180-6E0F-4701-88EE-28B8B7276C44}" type="datetimeFigureOut">
              <a:rPr lang="hu-HU" smtClean="0"/>
              <a:t>2022. 07. 06.</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A6744180-6E0F-4701-88EE-28B8B7276C44}" type="datetimeFigureOut">
              <a:rPr lang="hu-HU" smtClean="0"/>
              <a:t>2022. 07. 06.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A6744180-6E0F-4701-88EE-28B8B7276C44}" type="datetimeFigureOut">
              <a:rPr lang="hu-HU" smtClean="0"/>
              <a:t>2022. 07. 06.</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9A95F61B-34DD-4F54-AEEB-D33C8B1F73B3}" type="slidenum">
              <a:rPr lang="hu-HU" smtClean="0"/>
              <a:t>‹#›</a:t>
            </a:fld>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744180-6E0F-4701-88EE-28B8B7276C44}" type="datetimeFigureOut">
              <a:rPr lang="hu-HU" smtClean="0"/>
              <a:t>2022. 07. 06.</a:t>
            </a:fld>
            <a:endParaRPr lang="hu-HU"/>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5F61B-34DD-4F54-AEEB-D33C8B1F73B3}" type="slidenum">
              <a:rPr lang="hu-HU" smtClean="0"/>
              <a:t>‹#›</a:t>
            </a:fld>
            <a:endParaRPr lang="hu-HU"/>
          </a:p>
        </p:txBody>
      </p:sp>
      <p:pic>
        <p:nvPicPr>
          <p:cNvPr id="7" name="Picture 3" descr="S:\András\Dokumentumok\Alapítvány\ERASMUS+\2020 UNLOCKED\erasmus2020flag.jpg"/>
          <p:cNvPicPr>
            <a:picLocks noChangeAspect="1" noChangeArrowheads="1"/>
          </p:cNvPicPr>
          <p:nvPr userDrawn="1"/>
        </p:nvPicPr>
        <p:blipFill>
          <a:blip r:embed="rId13" cstate="print"/>
          <a:stretch>
            <a:fillRect/>
          </a:stretch>
        </p:blipFill>
        <p:spPr bwMode="auto">
          <a:xfrm>
            <a:off x="179512" y="179999"/>
            <a:ext cx="2016515" cy="576000"/>
          </a:xfrm>
          <a:prstGeom prst="rect">
            <a:avLst/>
          </a:prstGeom>
          <a:noFill/>
        </p:spPr>
      </p:pic>
      <p:pic>
        <p:nvPicPr>
          <p:cNvPr id="8" name="Kép 7" descr="Logo_zold_fekete_transparent.png"/>
          <p:cNvPicPr>
            <a:picLocks noChangeAspect="1"/>
          </p:cNvPicPr>
          <p:nvPr userDrawn="1"/>
        </p:nvPicPr>
        <p:blipFill>
          <a:blip r:embed="rId14" cstate="print"/>
          <a:stretch>
            <a:fillRect/>
          </a:stretch>
        </p:blipFill>
        <p:spPr>
          <a:xfrm>
            <a:off x="8091998" y="180000"/>
            <a:ext cx="800482" cy="792000"/>
          </a:xfrm>
          <a:prstGeom prst="rect">
            <a:avLst/>
          </a:prstGeom>
        </p:spPr>
      </p:pic>
      <p:pic>
        <p:nvPicPr>
          <p:cNvPr id="9" name="Picture 2" descr="S:\András\Dokumentumok\Alapítvány\Aláírások\Váltó logo 3.JPG"/>
          <p:cNvPicPr>
            <a:picLocks noChangeAspect="1" noChangeArrowheads="1"/>
          </p:cNvPicPr>
          <p:nvPr userDrawn="1"/>
        </p:nvPicPr>
        <p:blipFill>
          <a:blip r:embed="rId15" cstate="print"/>
          <a:stretch>
            <a:fillRect/>
          </a:stretch>
        </p:blipFill>
        <p:spPr bwMode="auto">
          <a:xfrm>
            <a:off x="251522" y="6309320"/>
            <a:ext cx="962768" cy="468000"/>
          </a:xfrm>
          <a:prstGeom prst="rect">
            <a:avLst/>
          </a:prstGeom>
          <a:noFill/>
        </p:spPr>
      </p:pic>
      <p:pic>
        <p:nvPicPr>
          <p:cNvPr id="10" name="Kép 9" descr="Antropos_transparent_logo.png"/>
          <p:cNvPicPr>
            <a:picLocks noChangeAspect="1"/>
          </p:cNvPicPr>
          <p:nvPr userDrawn="1"/>
        </p:nvPicPr>
        <p:blipFill>
          <a:blip r:embed="rId16" cstate="print"/>
          <a:stretch>
            <a:fillRect/>
          </a:stretch>
        </p:blipFill>
        <p:spPr>
          <a:xfrm>
            <a:off x="3059832" y="6417376"/>
            <a:ext cx="575320" cy="396000"/>
          </a:xfrm>
          <a:prstGeom prst="rect">
            <a:avLst/>
          </a:prstGeom>
        </p:spPr>
      </p:pic>
      <p:pic>
        <p:nvPicPr>
          <p:cNvPr id="11" name="Kép 10" descr="IGA_logo_transparent.png"/>
          <p:cNvPicPr>
            <a:picLocks noChangeAspect="1"/>
          </p:cNvPicPr>
          <p:nvPr userDrawn="1"/>
        </p:nvPicPr>
        <p:blipFill>
          <a:blip r:embed="rId17" cstate="print"/>
          <a:stretch>
            <a:fillRect/>
          </a:stretch>
        </p:blipFill>
        <p:spPr>
          <a:xfrm>
            <a:off x="5264573" y="6453376"/>
            <a:ext cx="1179635" cy="360000"/>
          </a:xfrm>
          <a:prstGeom prst="rect">
            <a:avLst/>
          </a:prstGeom>
        </p:spPr>
      </p:pic>
      <p:pic>
        <p:nvPicPr>
          <p:cNvPr id="12" name="Kép 11" descr="amaka1trans.jpg"/>
          <p:cNvPicPr>
            <a:picLocks noChangeAspect="1"/>
          </p:cNvPicPr>
          <p:nvPr userDrawn="1"/>
        </p:nvPicPr>
        <p:blipFill>
          <a:blip r:embed="rId18" cstate="print"/>
          <a:stretch>
            <a:fillRect/>
          </a:stretch>
        </p:blipFill>
        <p:spPr>
          <a:xfrm>
            <a:off x="8052283" y="6273376"/>
            <a:ext cx="768189" cy="540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p:txBody>
          <a:bodyPr/>
          <a:lstStyle/>
          <a:p>
            <a:r>
              <a:rPr lang="hu-HU" dirty="0" smtClean="0"/>
              <a:t>IO8 – </a:t>
            </a:r>
            <a:r>
              <a:rPr lang="hu-HU" dirty="0" err="1" smtClean="0"/>
              <a:t>plans</a:t>
            </a:r>
            <a:r>
              <a:rPr lang="hu-HU" dirty="0" smtClean="0"/>
              <a:t> and </a:t>
            </a:r>
            <a:r>
              <a:rPr lang="hu-HU" dirty="0" err="1" smtClean="0"/>
              <a:t>ideas</a:t>
            </a:r>
            <a:endParaRPr lang="hu-HU" dirty="0"/>
          </a:p>
        </p:txBody>
      </p:sp>
      <p:sp>
        <p:nvSpPr>
          <p:cNvPr id="3" name="Alcím 2"/>
          <p:cNvSpPr>
            <a:spLocks noGrp="1"/>
          </p:cNvSpPr>
          <p:nvPr>
            <p:ph type="subTitle" idx="1"/>
          </p:nvPr>
        </p:nvSpPr>
        <p:spPr/>
        <p:txBody>
          <a:bodyPr/>
          <a:lstStyle/>
          <a:p>
            <a:r>
              <a:rPr lang="hu-HU" dirty="0" smtClean="0"/>
              <a:t>VSA</a:t>
            </a:r>
          </a:p>
          <a:p>
            <a:r>
              <a:rPr lang="hu-HU" dirty="0" smtClean="0"/>
              <a:t>07.07.2022</a:t>
            </a:r>
          </a:p>
          <a:p>
            <a:r>
              <a:rPr lang="hu-HU" dirty="0" err="1" smtClean="0"/>
              <a:t>Athens</a:t>
            </a:r>
            <a:endParaRPr lang="hu-H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1) </a:t>
            </a:r>
            <a:r>
              <a:rPr lang="hu-HU" dirty="0" err="1" smtClean="0"/>
              <a:t>What</a:t>
            </a:r>
            <a:r>
              <a:rPr lang="hu-HU" dirty="0" smtClean="0"/>
              <a:t> is </a:t>
            </a:r>
            <a:r>
              <a:rPr lang="hu-HU" dirty="0" err="1" smtClean="0"/>
              <a:t>gamification</a:t>
            </a:r>
            <a:r>
              <a:rPr lang="hu-HU" dirty="0" smtClean="0"/>
              <a:t>?</a:t>
            </a:r>
            <a:endParaRPr lang="hu-HU" dirty="0"/>
          </a:p>
        </p:txBody>
      </p:sp>
      <p:sp>
        <p:nvSpPr>
          <p:cNvPr id="3" name="Tartalom helye 2"/>
          <p:cNvSpPr>
            <a:spLocks noGrp="1"/>
          </p:cNvSpPr>
          <p:nvPr>
            <p:ph idx="1"/>
          </p:nvPr>
        </p:nvSpPr>
        <p:spPr>
          <a:xfrm>
            <a:off x="457200" y="1600200"/>
            <a:ext cx="8229600" cy="4565104"/>
          </a:xfrm>
        </p:spPr>
        <p:txBody>
          <a:bodyPr>
            <a:noAutofit/>
          </a:bodyPr>
          <a:lstStyle/>
          <a:p>
            <a:r>
              <a:rPr lang="hu-HU" sz="1550" dirty="0"/>
              <a:t>T</a:t>
            </a:r>
            <a:r>
              <a:rPr lang="en-US" sz="1550" dirty="0" smtClean="0"/>
              <a:t>he process of </a:t>
            </a:r>
            <a:r>
              <a:rPr lang="en-US" sz="1550" b="1" dirty="0" smtClean="0"/>
              <a:t>incorporating psychologically motivating elements and mechanisms </a:t>
            </a:r>
            <a:r>
              <a:rPr lang="en-US" sz="1550" dirty="0" smtClean="0"/>
              <a:t>present in games </a:t>
            </a:r>
            <a:r>
              <a:rPr lang="en-US" sz="1550" b="1" dirty="0" smtClean="0"/>
              <a:t>into a non-game environment</a:t>
            </a:r>
            <a:endParaRPr lang="hu-HU" sz="1550" dirty="0"/>
          </a:p>
          <a:p>
            <a:r>
              <a:rPr lang="hu-HU" sz="1550" b="1" dirty="0" err="1" smtClean="0"/>
              <a:t>Objective</a:t>
            </a:r>
            <a:r>
              <a:rPr lang="hu-HU" sz="1550" dirty="0" smtClean="0"/>
              <a:t>: </a:t>
            </a:r>
            <a:r>
              <a:rPr lang="en-US" sz="1550" dirty="0" smtClean="0"/>
              <a:t>more interesting and effective</a:t>
            </a:r>
            <a:r>
              <a:rPr lang="hu-HU" sz="1550" dirty="0" smtClean="0"/>
              <a:t> </a:t>
            </a:r>
            <a:r>
              <a:rPr lang="en-US" sz="1550" dirty="0" smtClean="0"/>
              <a:t> </a:t>
            </a:r>
            <a:endParaRPr lang="hu-HU" sz="1550" dirty="0" smtClean="0"/>
          </a:p>
          <a:p>
            <a:r>
              <a:rPr lang="hu-HU" sz="1550" b="1" dirty="0" err="1" smtClean="0"/>
              <a:t>Areas</a:t>
            </a:r>
            <a:r>
              <a:rPr lang="hu-HU" sz="1550" dirty="0" smtClean="0"/>
              <a:t>: </a:t>
            </a:r>
            <a:r>
              <a:rPr lang="en-US" sz="1550" dirty="0" smtClean="0"/>
              <a:t>workplace, health</a:t>
            </a:r>
            <a:r>
              <a:rPr lang="hu-HU" sz="1550" dirty="0" smtClean="0"/>
              <a:t> </a:t>
            </a:r>
            <a:r>
              <a:rPr lang="hu-HU" sz="1550" dirty="0" err="1" smtClean="0"/>
              <a:t>care</a:t>
            </a:r>
            <a:r>
              <a:rPr lang="en-US" sz="1550" dirty="0" smtClean="0"/>
              <a:t>, culture or education</a:t>
            </a:r>
            <a:r>
              <a:rPr lang="hu-HU" sz="1550" dirty="0" smtClean="0"/>
              <a:t> – </a:t>
            </a:r>
            <a:r>
              <a:rPr lang="hu-HU" sz="1550" dirty="0" err="1" smtClean="0"/>
              <a:t>positive</a:t>
            </a:r>
            <a:r>
              <a:rPr lang="hu-HU" sz="1550" dirty="0" smtClean="0"/>
              <a:t> </a:t>
            </a:r>
            <a:r>
              <a:rPr lang="hu-HU" sz="1550" dirty="0" err="1" smtClean="0"/>
              <a:t>effects</a:t>
            </a:r>
            <a:endParaRPr lang="hu-HU" sz="1550" dirty="0" smtClean="0"/>
          </a:p>
          <a:p>
            <a:r>
              <a:rPr lang="hu-HU" sz="1550" dirty="0"/>
              <a:t>C</a:t>
            </a:r>
            <a:r>
              <a:rPr lang="en-US" sz="1550" dirty="0" smtClean="0"/>
              <a:t>an be implemented with great success in areas that are particularly difficult/demanding and/or where first-hand experience is not available or difficult to obtain</a:t>
            </a:r>
            <a:endParaRPr lang="hu-HU" sz="1550" dirty="0" smtClean="0"/>
          </a:p>
          <a:p>
            <a:r>
              <a:rPr lang="hu-HU" sz="1550" b="1" dirty="0"/>
              <a:t>M</a:t>
            </a:r>
            <a:r>
              <a:rPr lang="en-US" sz="1550" b="1" dirty="0" err="1" smtClean="0"/>
              <a:t>otivating</a:t>
            </a:r>
            <a:r>
              <a:rPr lang="en-US" sz="1550" dirty="0" smtClean="0"/>
              <a:t> participants, </a:t>
            </a:r>
            <a:r>
              <a:rPr lang="en-US" sz="1550" b="1" dirty="0" smtClean="0"/>
              <a:t>facilitating</a:t>
            </a:r>
            <a:r>
              <a:rPr lang="en-US" sz="1550" dirty="0" smtClean="0"/>
              <a:t> </a:t>
            </a:r>
            <a:r>
              <a:rPr lang="hu-HU" sz="1550" dirty="0" err="1" smtClean="0"/>
              <a:t>development</a:t>
            </a:r>
            <a:r>
              <a:rPr lang="hu-HU" sz="1550" dirty="0" smtClean="0"/>
              <a:t>/</a:t>
            </a:r>
            <a:r>
              <a:rPr lang="hu-HU" sz="1550" dirty="0" err="1" smtClean="0"/>
              <a:t>learning</a:t>
            </a:r>
            <a:r>
              <a:rPr lang="hu-HU" sz="1550" dirty="0" smtClean="0"/>
              <a:t> </a:t>
            </a:r>
            <a:r>
              <a:rPr lang="hu-HU" sz="1550" dirty="0" err="1" smtClean="0"/>
              <a:t>processes</a:t>
            </a:r>
            <a:r>
              <a:rPr lang="en-US" sz="1550" dirty="0" smtClean="0"/>
              <a:t>, overcoming difficulties</a:t>
            </a:r>
            <a:endParaRPr lang="hu-HU" sz="1550" dirty="0" smtClean="0"/>
          </a:p>
          <a:p>
            <a:r>
              <a:rPr lang="hu-HU" sz="1550" dirty="0" err="1" smtClean="0"/>
              <a:t>Keeping</a:t>
            </a:r>
            <a:r>
              <a:rPr lang="hu-HU" sz="1550" dirty="0" smtClean="0"/>
              <a:t> interest </a:t>
            </a:r>
            <a:r>
              <a:rPr lang="hu-HU" sz="1550" dirty="0" err="1" smtClean="0"/>
              <a:t>for</a:t>
            </a:r>
            <a:r>
              <a:rPr lang="hu-HU" sz="1550" dirty="0" smtClean="0"/>
              <a:t> a </a:t>
            </a:r>
            <a:r>
              <a:rPr lang="hu-HU" sz="1550" dirty="0" err="1" smtClean="0"/>
              <a:t>longer</a:t>
            </a:r>
            <a:r>
              <a:rPr lang="hu-HU" sz="1550" dirty="0" smtClean="0"/>
              <a:t> </a:t>
            </a:r>
            <a:r>
              <a:rPr lang="hu-HU" sz="1550" dirty="0" err="1" smtClean="0"/>
              <a:t>time</a:t>
            </a:r>
            <a:r>
              <a:rPr lang="hu-HU" sz="1550" dirty="0" smtClean="0"/>
              <a:t> </a:t>
            </a:r>
            <a:r>
              <a:rPr lang="hu-HU" sz="1550" dirty="0" err="1" smtClean="0"/>
              <a:t>period</a:t>
            </a:r>
            <a:r>
              <a:rPr lang="en-US" sz="1550" dirty="0" smtClean="0"/>
              <a:t>, greater sense of achievement</a:t>
            </a:r>
            <a:endParaRPr lang="hu-HU" sz="1550" dirty="0" smtClean="0"/>
          </a:p>
          <a:p>
            <a:r>
              <a:rPr lang="hu-HU" sz="1550" b="1" dirty="0" smtClean="0"/>
              <a:t>B</a:t>
            </a:r>
            <a:r>
              <a:rPr lang="en-US" sz="1550" b="1" dirty="0" err="1" smtClean="0"/>
              <a:t>enefits</a:t>
            </a:r>
            <a:r>
              <a:rPr lang="hu-HU" sz="1550" dirty="0" smtClean="0"/>
              <a:t>: </a:t>
            </a:r>
            <a:r>
              <a:rPr lang="en-US" sz="1550" dirty="0" smtClean="0"/>
              <a:t>playfulness, game elements ("everyone likes to play")</a:t>
            </a:r>
            <a:r>
              <a:rPr lang="hu-HU" sz="1550" dirty="0" smtClean="0"/>
              <a:t> </a:t>
            </a:r>
            <a:r>
              <a:rPr lang="hu-HU" sz="1550" dirty="0" err="1" smtClean="0"/>
              <a:t>make</a:t>
            </a:r>
            <a:r>
              <a:rPr lang="en-US" sz="1550" dirty="0" smtClean="0"/>
              <a:t> the user (prisoner, pre-release, members of the majority society, etc.) more motivated, reduce</a:t>
            </a:r>
            <a:r>
              <a:rPr lang="hu-HU" sz="1550" dirty="0" smtClean="0"/>
              <a:t>d</a:t>
            </a:r>
            <a:r>
              <a:rPr lang="en-US" sz="1550" dirty="0" smtClean="0"/>
              <a:t> stress </a:t>
            </a:r>
            <a:r>
              <a:rPr lang="hu-HU" sz="1550" dirty="0" err="1" smtClean="0"/>
              <a:t>level</a:t>
            </a:r>
            <a:r>
              <a:rPr lang="hu-HU" sz="1550" dirty="0" smtClean="0"/>
              <a:t> </a:t>
            </a:r>
            <a:r>
              <a:rPr lang="en-US" sz="1550" dirty="0" smtClean="0"/>
              <a:t>(e.g. </a:t>
            </a:r>
            <a:r>
              <a:rPr lang="hu-HU" sz="1550" dirty="0" err="1" smtClean="0"/>
              <a:t>simulation</a:t>
            </a:r>
            <a:r>
              <a:rPr lang="hu-HU" sz="1550" dirty="0" smtClean="0"/>
              <a:t>)</a:t>
            </a:r>
          </a:p>
          <a:p>
            <a:r>
              <a:rPr lang="hu-HU" sz="1550" dirty="0"/>
              <a:t>I</a:t>
            </a:r>
            <a:r>
              <a:rPr lang="en-US" sz="1550" dirty="0" err="1" smtClean="0"/>
              <a:t>mmediate</a:t>
            </a:r>
            <a:r>
              <a:rPr lang="en-US" sz="1550" dirty="0" smtClean="0"/>
              <a:t> feedback</a:t>
            </a:r>
            <a:endParaRPr lang="hu-HU" sz="1550" dirty="0" smtClean="0"/>
          </a:p>
          <a:p>
            <a:r>
              <a:rPr lang="hu-HU" sz="1550" b="1" dirty="0" err="1" smtClean="0"/>
              <a:t>Competence</a:t>
            </a:r>
            <a:r>
              <a:rPr lang="hu-HU" sz="1550" b="1" dirty="0" smtClean="0"/>
              <a:t> </a:t>
            </a:r>
            <a:r>
              <a:rPr lang="hu-HU" sz="1550" b="1" dirty="0" err="1" smtClean="0"/>
              <a:t>development</a:t>
            </a:r>
            <a:r>
              <a:rPr lang="hu-HU" sz="1550" b="1" dirty="0" smtClean="0"/>
              <a:t> </a:t>
            </a:r>
            <a:r>
              <a:rPr lang="en-US" sz="1550" dirty="0" smtClean="0"/>
              <a:t>(communication, the ability to obtain and use information, decision-making, problem-solving, etc.) cooperation skills </a:t>
            </a:r>
            <a:endParaRPr lang="hu-HU" sz="1550" dirty="0" smtClean="0"/>
          </a:p>
          <a:p>
            <a:r>
              <a:rPr lang="en-US" sz="1550" dirty="0" smtClean="0"/>
              <a:t>Games provide opportunities for participants, even of different ages, educational backgrounds or competences, to learn from each other, to participate together in a common activity, as is the case in real life ("</a:t>
            </a:r>
            <a:r>
              <a:rPr lang="en-US" sz="1550" b="1" dirty="0" smtClean="0"/>
              <a:t>community learning</a:t>
            </a:r>
            <a:r>
              <a:rPr lang="en-US" sz="1550" dirty="0" smtClean="0"/>
              <a:t>", i.e. learning based on community interaction).</a:t>
            </a:r>
            <a:r>
              <a:rPr lang="hu-HU" sz="1550" dirty="0" smtClean="0"/>
              <a:t> </a:t>
            </a:r>
            <a:r>
              <a:rPr lang="hu-HU" sz="1550" dirty="0" smtClean="0">
                <a:sym typeface="Wingdings" pitchFamily="2" charset="2"/>
              </a:rPr>
              <a:t> </a:t>
            </a:r>
            <a:r>
              <a:rPr lang="hu-HU" sz="1550" dirty="0" err="1" smtClean="0">
                <a:sym typeface="Wingdings" pitchFamily="2" charset="2"/>
              </a:rPr>
              <a:t>responsibility</a:t>
            </a:r>
            <a:r>
              <a:rPr lang="hu-HU" sz="1550" dirty="0" smtClean="0">
                <a:sym typeface="Wingdings" pitchFamily="2" charset="2"/>
              </a:rPr>
              <a:t>, </a:t>
            </a:r>
            <a:r>
              <a:rPr lang="hu-HU" sz="1550" dirty="0" err="1" smtClean="0">
                <a:sym typeface="Wingdings" pitchFamily="2" charset="2"/>
              </a:rPr>
              <a:t>attention</a:t>
            </a:r>
            <a:r>
              <a:rPr lang="hu-HU" sz="1550" dirty="0" smtClean="0">
                <a:sym typeface="Wingdings" pitchFamily="2" charset="2"/>
              </a:rPr>
              <a:t> </a:t>
            </a:r>
            <a:r>
              <a:rPr lang="hu-HU" sz="1550" dirty="0" err="1" smtClean="0">
                <a:sym typeface="Wingdings" pitchFamily="2" charset="2"/>
              </a:rPr>
              <a:t>to</a:t>
            </a:r>
            <a:r>
              <a:rPr lang="hu-HU" sz="1550" dirty="0" smtClean="0">
                <a:sym typeface="Wingdings" pitchFamily="2" charset="2"/>
              </a:rPr>
              <a:t> </a:t>
            </a:r>
            <a:r>
              <a:rPr lang="hu-HU" sz="1550" dirty="0" err="1" smtClean="0">
                <a:sym typeface="Wingdings" pitchFamily="2" charset="2"/>
              </a:rPr>
              <a:t>each</a:t>
            </a:r>
            <a:r>
              <a:rPr lang="hu-HU" sz="1550" dirty="0" smtClean="0">
                <a:sym typeface="Wingdings" pitchFamily="2" charset="2"/>
              </a:rPr>
              <a:t> </a:t>
            </a:r>
            <a:r>
              <a:rPr lang="hu-HU" sz="1550" dirty="0" err="1" smtClean="0">
                <a:sym typeface="Wingdings" pitchFamily="2" charset="2"/>
              </a:rPr>
              <a:t>other</a:t>
            </a:r>
            <a:endParaRPr lang="hu-HU" sz="155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2a) </a:t>
            </a:r>
            <a:r>
              <a:rPr lang="hu-HU" dirty="0" err="1" smtClean="0"/>
              <a:t>Change</a:t>
            </a:r>
            <a:r>
              <a:rPr lang="hu-HU" dirty="0" smtClean="0"/>
              <a:t> </a:t>
            </a:r>
            <a:r>
              <a:rPr lang="hu-HU" dirty="0" err="1" smtClean="0"/>
              <a:t>Fever</a:t>
            </a:r>
            <a:r>
              <a:rPr lang="hu-HU" dirty="0" smtClean="0"/>
              <a:t> </a:t>
            </a:r>
            <a:r>
              <a:rPr lang="hu-HU" dirty="0" err="1" smtClean="0"/>
              <a:t>board</a:t>
            </a:r>
            <a:r>
              <a:rPr lang="hu-HU" dirty="0" smtClean="0"/>
              <a:t> game</a:t>
            </a:r>
            <a:endParaRPr lang="hu-HU" dirty="0"/>
          </a:p>
        </p:txBody>
      </p:sp>
      <p:sp>
        <p:nvSpPr>
          <p:cNvPr id="3" name="Tartalom helye 2"/>
          <p:cNvSpPr>
            <a:spLocks noGrp="1"/>
          </p:cNvSpPr>
          <p:nvPr>
            <p:ph idx="1"/>
          </p:nvPr>
        </p:nvSpPr>
        <p:spPr/>
        <p:txBody>
          <a:bodyPr>
            <a:normAutofit fontScale="92500" lnSpcReduction="20000"/>
          </a:bodyPr>
          <a:lstStyle/>
          <a:p>
            <a:r>
              <a:rPr lang="hu-HU" dirty="0" smtClean="0"/>
              <a:t>A </a:t>
            </a:r>
            <a:r>
              <a:rPr lang="hu-HU" dirty="0" err="1" smtClean="0"/>
              <a:t>board</a:t>
            </a:r>
            <a:r>
              <a:rPr lang="hu-HU" dirty="0" smtClean="0"/>
              <a:t> game </a:t>
            </a:r>
            <a:r>
              <a:rPr lang="hu-HU" dirty="0" err="1" smtClean="0"/>
              <a:t>for</a:t>
            </a:r>
            <a:r>
              <a:rPr lang="hu-HU" dirty="0" smtClean="0"/>
              <a:t> </a:t>
            </a:r>
            <a:r>
              <a:rPr lang="hu-HU" dirty="0" err="1" smtClean="0"/>
              <a:t>the</a:t>
            </a:r>
            <a:r>
              <a:rPr lang="hu-HU" dirty="0" smtClean="0"/>
              <a:t> </a:t>
            </a:r>
            <a:r>
              <a:rPr lang="hu-HU" dirty="0" err="1" smtClean="0"/>
              <a:t>preparation</a:t>
            </a:r>
            <a:r>
              <a:rPr lang="hu-HU" dirty="0" smtClean="0"/>
              <a:t> </a:t>
            </a:r>
            <a:r>
              <a:rPr lang="hu-HU" dirty="0" err="1" smtClean="0"/>
              <a:t>for</a:t>
            </a:r>
            <a:r>
              <a:rPr lang="hu-HU" dirty="0" smtClean="0"/>
              <a:t> </a:t>
            </a:r>
            <a:r>
              <a:rPr lang="hu-HU" dirty="0" err="1" smtClean="0"/>
              <a:t>release</a:t>
            </a:r>
            <a:r>
              <a:rPr lang="hu-HU" dirty="0" smtClean="0"/>
              <a:t> </a:t>
            </a:r>
          </a:p>
          <a:p>
            <a:r>
              <a:rPr lang="hu-HU" dirty="0"/>
              <a:t>B</a:t>
            </a:r>
            <a:r>
              <a:rPr lang="en-US" dirty="0" err="1" smtClean="0"/>
              <a:t>ased</a:t>
            </a:r>
            <a:r>
              <a:rPr lang="en-US" dirty="0" smtClean="0"/>
              <a:t> on the first 30 days of release, with post-release tasks to be completed in life ("missions").</a:t>
            </a:r>
            <a:endParaRPr lang="hu-HU" dirty="0" smtClean="0"/>
          </a:p>
          <a:p>
            <a:r>
              <a:rPr lang="hu-HU" dirty="0"/>
              <a:t>B</a:t>
            </a:r>
            <a:r>
              <a:rPr lang="en-US" dirty="0" err="1" smtClean="0"/>
              <a:t>oard</a:t>
            </a:r>
            <a:r>
              <a:rPr lang="en-US" dirty="0" smtClean="0"/>
              <a:t> game, card game, role-playing game and alternative reality game</a:t>
            </a:r>
            <a:endParaRPr lang="hu-HU" dirty="0" smtClean="0"/>
          </a:p>
          <a:p>
            <a:r>
              <a:rPr lang="hu-HU" dirty="0" smtClean="0"/>
              <a:t>C</a:t>
            </a:r>
            <a:r>
              <a:rPr lang="en-US" dirty="0" smtClean="0"/>
              <a:t>an also be used for </a:t>
            </a:r>
            <a:r>
              <a:rPr lang="en-US" dirty="0" err="1" smtClean="0"/>
              <a:t>sensitisation</a:t>
            </a:r>
            <a:endParaRPr lang="hu-HU" dirty="0" smtClean="0"/>
          </a:p>
          <a:p>
            <a:r>
              <a:rPr lang="hu-HU" dirty="0" smtClean="0"/>
              <a:t>Played </a:t>
            </a:r>
            <a:r>
              <a:rPr lang="en-US" dirty="0" smtClean="0"/>
              <a:t>in a group (4-6 players), with the interaction between the game leader and the group members </a:t>
            </a:r>
            <a:endParaRPr lang="hu-HU" dirty="0" smtClean="0"/>
          </a:p>
          <a:p>
            <a:r>
              <a:rPr lang="en-US" dirty="0" smtClean="0"/>
              <a:t>The game can be used in several sessions</a:t>
            </a:r>
            <a:endParaRPr lang="hu-H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2b) </a:t>
            </a:r>
            <a:r>
              <a:rPr lang="hu-HU" dirty="0" err="1" smtClean="0"/>
              <a:t>Development</a:t>
            </a:r>
            <a:r>
              <a:rPr lang="hu-HU" dirty="0" smtClean="0"/>
              <a:t> </a:t>
            </a:r>
            <a:r>
              <a:rPr lang="hu-HU" dirty="0" err="1" smtClean="0"/>
              <a:t>process</a:t>
            </a:r>
            <a:endParaRPr lang="hu-HU" dirty="0"/>
          </a:p>
        </p:txBody>
      </p:sp>
      <p:sp>
        <p:nvSpPr>
          <p:cNvPr id="3" name="Tartalom helye 2"/>
          <p:cNvSpPr>
            <a:spLocks noGrp="1"/>
          </p:cNvSpPr>
          <p:nvPr>
            <p:ph idx="1"/>
          </p:nvPr>
        </p:nvSpPr>
        <p:spPr>
          <a:xfrm>
            <a:off x="457200" y="1600200"/>
            <a:ext cx="5122912" cy="4525963"/>
          </a:xfrm>
        </p:spPr>
        <p:txBody>
          <a:bodyPr>
            <a:normAutofit/>
          </a:bodyPr>
          <a:lstStyle/>
          <a:p>
            <a:r>
              <a:rPr lang="hu-HU" sz="2000" dirty="0"/>
              <a:t>S</a:t>
            </a:r>
            <a:r>
              <a:rPr lang="en-US" sz="2000" dirty="0" err="1" smtClean="0"/>
              <a:t>ignificant</a:t>
            </a:r>
            <a:r>
              <a:rPr lang="en-US" sz="2000" dirty="0" smtClean="0"/>
              <a:t> change in the professional work of our </a:t>
            </a:r>
            <a:r>
              <a:rPr lang="en-US" sz="2000" dirty="0" err="1" smtClean="0"/>
              <a:t>organisation</a:t>
            </a:r>
            <a:r>
              <a:rPr lang="hu-HU" sz="2000" dirty="0" smtClean="0"/>
              <a:t> + </a:t>
            </a:r>
            <a:r>
              <a:rPr lang="en-US" sz="2000" dirty="0" smtClean="0"/>
              <a:t>the prison population has changed</a:t>
            </a:r>
            <a:endParaRPr lang="hu-HU" sz="2000" dirty="0" smtClean="0"/>
          </a:p>
          <a:p>
            <a:r>
              <a:rPr lang="hu-HU" sz="2000" dirty="0"/>
              <a:t>P</a:t>
            </a:r>
            <a:r>
              <a:rPr lang="en-US" sz="2000" dirty="0" err="1" smtClean="0"/>
              <a:t>risoners</a:t>
            </a:r>
            <a:r>
              <a:rPr lang="en-US" sz="2000" dirty="0" smtClean="0"/>
              <a:t> with lower competences</a:t>
            </a:r>
            <a:endParaRPr lang="hu-HU" sz="2000" dirty="0" smtClean="0"/>
          </a:p>
          <a:p>
            <a:r>
              <a:rPr lang="hu-HU" sz="2000" dirty="0" err="1" smtClean="0"/>
              <a:t>Early</a:t>
            </a:r>
            <a:r>
              <a:rPr lang="hu-HU" sz="2000" dirty="0" smtClean="0"/>
              <a:t> </a:t>
            </a:r>
            <a:r>
              <a:rPr lang="en-US" sz="2000" dirty="0" smtClean="0"/>
              <a:t>2000s</a:t>
            </a:r>
            <a:r>
              <a:rPr lang="hu-HU" sz="2000" dirty="0" smtClean="0"/>
              <a:t>: </a:t>
            </a:r>
            <a:r>
              <a:rPr lang="hu-HU" sz="2000" dirty="0" err="1" smtClean="0"/>
              <a:t>Practical</a:t>
            </a:r>
            <a:r>
              <a:rPr lang="hu-HU" sz="2000" dirty="0" smtClean="0"/>
              <a:t> </a:t>
            </a:r>
            <a:r>
              <a:rPr lang="hu-HU" sz="2000" dirty="0" err="1"/>
              <a:t>K</a:t>
            </a:r>
            <a:r>
              <a:rPr lang="hu-HU" sz="2000" dirty="0" err="1" smtClean="0"/>
              <a:t>nowledge</a:t>
            </a:r>
            <a:r>
              <a:rPr lang="hu-HU" sz="2000" dirty="0" smtClean="0"/>
              <a:t> </a:t>
            </a:r>
            <a:r>
              <a:rPr lang="hu-HU" sz="2000" dirty="0" err="1" smtClean="0"/>
              <a:t>on</a:t>
            </a:r>
            <a:r>
              <a:rPr lang="hu-HU" sz="2000" dirty="0" smtClean="0"/>
              <a:t> </a:t>
            </a:r>
            <a:r>
              <a:rPr lang="hu-HU" sz="2000" dirty="0" err="1" smtClean="0"/>
              <a:t>Release</a:t>
            </a:r>
            <a:r>
              <a:rPr lang="hu-HU" sz="2000" dirty="0" smtClean="0"/>
              <a:t> </a:t>
            </a:r>
            <a:r>
              <a:rPr lang="hu-HU" sz="2000" dirty="0" err="1" smtClean="0"/>
              <a:t>publication</a:t>
            </a:r>
            <a:r>
              <a:rPr lang="hu-HU" sz="2000" dirty="0" smtClean="0"/>
              <a:t> - </a:t>
            </a:r>
            <a:r>
              <a:rPr lang="en-US" sz="2000" dirty="0" smtClean="0"/>
              <a:t>reviewed and updated annually. </a:t>
            </a:r>
            <a:endParaRPr lang="hu-HU" sz="2000" dirty="0" smtClean="0"/>
          </a:p>
          <a:p>
            <a:r>
              <a:rPr lang="hu-HU" sz="2000" dirty="0" err="1" smtClean="0"/>
              <a:t>Later</a:t>
            </a:r>
            <a:r>
              <a:rPr lang="hu-HU" sz="2000" dirty="0" smtClean="0"/>
              <a:t>: </a:t>
            </a:r>
            <a:r>
              <a:rPr lang="hu-HU" sz="2000" dirty="0" err="1" smtClean="0"/>
              <a:t>pictograms</a:t>
            </a:r>
            <a:r>
              <a:rPr lang="hu-HU" sz="2000" dirty="0" smtClean="0"/>
              <a:t>, </a:t>
            </a:r>
            <a:r>
              <a:rPr lang="hu-HU" sz="2000" dirty="0" err="1" smtClean="0"/>
              <a:t>visual</a:t>
            </a:r>
            <a:r>
              <a:rPr lang="hu-HU" sz="2000" dirty="0" smtClean="0"/>
              <a:t> </a:t>
            </a:r>
            <a:r>
              <a:rPr lang="hu-HU" sz="2000" dirty="0" err="1" smtClean="0"/>
              <a:t>cues</a:t>
            </a:r>
            <a:r>
              <a:rPr lang="hu-HU" sz="2000" dirty="0" smtClean="0"/>
              <a:t> </a:t>
            </a:r>
            <a:r>
              <a:rPr lang="hu-HU" sz="2000" dirty="0" smtClean="0">
                <a:sym typeface="Wingdings" pitchFamily="2" charset="2"/>
              </a:rPr>
              <a:t> </a:t>
            </a:r>
            <a:r>
              <a:rPr lang="hu-HU" sz="2000" dirty="0" err="1" smtClean="0">
                <a:sym typeface="Wingdings" pitchFamily="2" charset="2"/>
              </a:rPr>
              <a:t>better</a:t>
            </a:r>
            <a:r>
              <a:rPr lang="hu-HU" sz="2000" dirty="0" smtClean="0">
                <a:sym typeface="Wingdings" pitchFamily="2" charset="2"/>
              </a:rPr>
              <a:t> </a:t>
            </a:r>
            <a:r>
              <a:rPr lang="hu-HU" sz="2000" dirty="0" err="1" smtClean="0">
                <a:sym typeface="Wingdings" pitchFamily="2" charset="2"/>
              </a:rPr>
              <a:t>comprehension</a:t>
            </a:r>
            <a:endParaRPr lang="hu-HU" sz="2000" dirty="0" smtClean="0">
              <a:sym typeface="Wingdings" pitchFamily="2" charset="2"/>
            </a:endParaRPr>
          </a:p>
          <a:p>
            <a:r>
              <a:rPr lang="hu-HU" sz="2000" dirty="0" err="1" smtClean="0">
                <a:sym typeface="Wingdings" pitchFamily="2" charset="2"/>
              </a:rPr>
              <a:t>Gamification</a:t>
            </a:r>
            <a:r>
              <a:rPr lang="hu-HU" sz="2000" dirty="0" smtClean="0">
                <a:sym typeface="Wingdings" pitchFamily="2" charset="2"/>
              </a:rPr>
              <a:t>  </a:t>
            </a:r>
            <a:r>
              <a:rPr lang="hu-HU" sz="2000" dirty="0" err="1" smtClean="0">
                <a:sym typeface="Wingdings" pitchFamily="2" charset="2"/>
              </a:rPr>
              <a:t>Change</a:t>
            </a:r>
            <a:r>
              <a:rPr lang="hu-HU" sz="2000" dirty="0" smtClean="0">
                <a:sym typeface="Wingdings" pitchFamily="2" charset="2"/>
              </a:rPr>
              <a:t> </a:t>
            </a:r>
            <a:r>
              <a:rPr lang="hu-HU" sz="2000" dirty="0" err="1" smtClean="0">
                <a:sym typeface="Wingdings" pitchFamily="2" charset="2"/>
              </a:rPr>
              <a:t>Fever</a:t>
            </a:r>
            <a:r>
              <a:rPr lang="hu-HU" sz="2000" dirty="0" smtClean="0">
                <a:sym typeface="Wingdings" pitchFamily="2" charset="2"/>
              </a:rPr>
              <a:t> </a:t>
            </a:r>
            <a:r>
              <a:rPr lang="hu-HU" sz="2000" dirty="0" err="1" smtClean="0">
                <a:sym typeface="Wingdings" pitchFamily="2" charset="2"/>
              </a:rPr>
              <a:t>board</a:t>
            </a:r>
            <a:r>
              <a:rPr lang="hu-HU" sz="2000" dirty="0" smtClean="0">
                <a:sym typeface="Wingdings" pitchFamily="2" charset="2"/>
              </a:rPr>
              <a:t> game: tested and played </a:t>
            </a:r>
            <a:r>
              <a:rPr lang="hu-HU" sz="2000" dirty="0" err="1" smtClean="0">
                <a:sym typeface="Wingdings" pitchFamily="2" charset="2"/>
              </a:rPr>
              <a:t>in</a:t>
            </a:r>
            <a:r>
              <a:rPr lang="hu-HU" sz="2000" dirty="0" smtClean="0">
                <a:sym typeface="Wingdings" pitchFamily="2" charset="2"/>
              </a:rPr>
              <a:t> a </a:t>
            </a:r>
            <a:r>
              <a:rPr lang="hu-HU" sz="2000" dirty="0" err="1" smtClean="0">
                <a:sym typeface="Wingdings" pitchFamily="2" charset="2"/>
              </a:rPr>
              <a:t>professional</a:t>
            </a:r>
            <a:r>
              <a:rPr lang="hu-HU" sz="2000" dirty="0" smtClean="0">
                <a:sym typeface="Wingdings" pitchFamily="2" charset="2"/>
              </a:rPr>
              <a:t> </a:t>
            </a:r>
            <a:r>
              <a:rPr lang="hu-HU" sz="2000" dirty="0" err="1" smtClean="0">
                <a:sym typeface="Wingdings" pitchFamily="2" charset="2"/>
              </a:rPr>
              <a:t>environment</a:t>
            </a:r>
            <a:r>
              <a:rPr lang="hu-HU" sz="2000" dirty="0" smtClean="0">
                <a:sym typeface="Wingdings" pitchFamily="2" charset="2"/>
              </a:rPr>
              <a:t> (</a:t>
            </a:r>
            <a:r>
              <a:rPr lang="hu-HU" sz="2000" dirty="0" err="1" smtClean="0">
                <a:sym typeface="Wingdings" pitchFamily="2" charset="2"/>
              </a:rPr>
              <a:t>prison</a:t>
            </a:r>
            <a:r>
              <a:rPr lang="hu-HU" sz="2000" dirty="0" smtClean="0">
                <a:sym typeface="Wingdings" pitchFamily="2" charset="2"/>
              </a:rPr>
              <a:t> </a:t>
            </a:r>
            <a:r>
              <a:rPr lang="hu-HU" sz="2000" dirty="0" err="1" smtClean="0">
                <a:sym typeface="Wingdings" pitchFamily="2" charset="2"/>
              </a:rPr>
              <a:t>stuff</a:t>
            </a:r>
            <a:r>
              <a:rPr lang="hu-HU" sz="2000" dirty="0" smtClean="0">
                <a:sym typeface="Wingdings" pitchFamily="2" charset="2"/>
              </a:rPr>
              <a:t>, </a:t>
            </a:r>
            <a:r>
              <a:rPr lang="hu-HU" sz="2000" dirty="0" err="1" smtClean="0">
                <a:sym typeface="Wingdings" pitchFamily="2" charset="2"/>
              </a:rPr>
              <a:t>prisoners</a:t>
            </a:r>
            <a:r>
              <a:rPr lang="hu-HU" sz="2000" dirty="0" smtClean="0">
                <a:sym typeface="Wingdings" pitchFamily="2" charset="2"/>
              </a:rPr>
              <a:t>, </a:t>
            </a:r>
            <a:r>
              <a:rPr lang="hu-HU" sz="2000" dirty="0" err="1" smtClean="0">
                <a:sym typeface="Wingdings" pitchFamily="2" charset="2"/>
              </a:rPr>
              <a:t>professionals</a:t>
            </a:r>
            <a:r>
              <a:rPr lang="hu-HU" sz="2000" dirty="0" smtClean="0">
                <a:sym typeface="Wingdings" pitchFamily="2" charset="2"/>
              </a:rPr>
              <a:t>)</a:t>
            </a:r>
          </a:p>
          <a:p>
            <a:endParaRPr lang="hu-HU" dirty="0">
              <a:sym typeface="Wingdings" pitchFamily="2" charset="2"/>
            </a:endParaRPr>
          </a:p>
          <a:p>
            <a:endParaRPr lang="hu-HU" dirty="0" smtClean="0">
              <a:sym typeface="Wingdings" pitchFamily="2" charset="2"/>
            </a:endParaRPr>
          </a:p>
          <a:p>
            <a:endParaRPr lang="hu-HU" dirty="0">
              <a:sym typeface="Wingdings" pitchFamily="2" charset="2"/>
            </a:endParaRPr>
          </a:p>
          <a:p>
            <a:endParaRPr lang="hu-HU" dirty="0" smtClean="0">
              <a:sym typeface="Wingdings" pitchFamily="2" charset="2"/>
            </a:endParaRPr>
          </a:p>
          <a:p>
            <a:endParaRPr lang="hu-HU" dirty="0">
              <a:sym typeface="Wingdings" pitchFamily="2" charset="2"/>
            </a:endParaRPr>
          </a:p>
          <a:p>
            <a:endParaRPr lang="hu-HU" dirty="0" smtClean="0">
              <a:sym typeface="Wingdings" pitchFamily="2" charset="2"/>
            </a:endParaRPr>
          </a:p>
        </p:txBody>
      </p:sp>
      <p:pic>
        <p:nvPicPr>
          <p:cNvPr id="4" name="Picture 2" descr="PRAKTIKUS ISMERETEK SZABADULÁSKOR - PDF Free Download"/>
          <p:cNvPicPr>
            <a:picLocks noChangeAspect="1" noChangeArrowheads="1"/>
          </p:cNvPicPr>
          <p:nvPr/>
        </p:nvPicPr>
        <p:blipFill>
          <a:blip r:embed="rId2" cstate="print"/>
          <a:srcRect/>
          <a:stretch>
            <a:fillRect/>
          </a:stretch>
        </p:blipFill>
        <p:spPr bwMode="auto">
          <a:xfrm>
            <a:off x="6429776" y="1268760"/>
            <a:ext cx="1598608" cy="2376264"/>
          </a:xfrm>
          <a:prstGeom prst="rect">
            <a:avLst/>
          </a:prstGeom>
          <a:noFill/>
        </p:spPr>
      </p:pic>
      <p:pic>
        <p:nvPicPr>
          <p:cNvPr id="5" name="Kép 4" descr="12185535_10153772124474974_3692645404270706298_o.jpg"/>
          <p:cNvPicPr>
            <a:picLocks noChangeAspect="1"/>
          </p:cNvPicPr>
          <p:nvPr/>
        </p:nvPicPr>
        <p:blipFill>
          <a:blip r:embed="rId3" cstate="print"/>
          <a:stretch>
            <a:fillRect/>
          </a:stretch>
        </p:blipFill>
        <p:spPr>
          <a:xfrm>
            <a:off x="5580112" y="4077072"/>
            <a:ext cx="2793271" cy="1862181"/>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2c) </a:t>
            </a:r>
            <a:r>
              <a:rPr lang="hu-HU" dirty="0" err="1" smtClean="0"/>
              <a:t>Methodological</a:t>
            </a:r>
            <a:r>
              <a:rPr lang="hu-HU" dirty="0" smtClean="0"/>
              <a:t> </a:t>
            </a:r>
            <a:r>
              <a:rPr lang="hu-HU" dirty="0" err="1" smtClean="0"/>
              <a:t>innovation</a:t>
            </a:r>
            <a:endParaRPr lang="hu-HU" dirty="0"/>
          </a:p>
        </p:txBody>
      </p:sp>
      <p:sp>
        <p:nvSpPr>
          <p:cNvPr id="3" name="Tartalom helye 2"/>
          <p:cNvSpPr>
            <a:spLocks noGrp="1"/>
          </p:cNvSpPr>
          <p:nvPr>
            <p:ph idx="1"/>
          </p:nvPr>
        </p:nvSpPr>
        <p:spPr/>
        <p:txBody>
          <a:bodyPr/>
          <a:lstStyle/>
          <a:p>
            <a:r>
              <a:rPr lang="en-US" dirty="0" smtClean="0"/>
              <a:t>In the reintegration, in the preparation for release, the </a:t>
            </a:r>
            <a:r>
              <a:rPr lang="en-US" dirty="0" err="1" smtClean="0"/>
              <a:t>gamification</a:t>
            </a:r>
            <a:r>
              <a:rPr lang="en-US" dirty="0" smtClean="0"/>
              <a:t> methodology and the use of the existing board game is undoubtedly an innovation. Prisons are also open to this, and over the years many prison professionals have become acquainted with the game, played it and tested it. A shorter training course for game</a:t>
            </a:r>
            <a:r>
              <a:rPr lang="hu-HU" dirty="0" smtClean="0"/>
              <a:t> </a:t>
            </a:r>
            <a:r>
              <a:rPr lang="en-US" dirty="0" smtClean="0"/>
              <a:t>masters is needed to make the game applicable.</a:t>
            </a:r>
            <a:endParaRPr lang="hu-H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3) The game </a:t>
            </a:r>
            <a:r>
              <a:rPr lang="hu-HU" dirty="0" err="1" smtClean="0"/>
              <a:t>itself</a:t>
            </a:r>
            <a:r>
              <a:rPr lang="hu-HU" dirty="0" smtClean="0"/>
              <a:t>, </a:t>
            </a:r>
            <a:r>
              <a:rPr lang="hu-HU" dirty="0" err="1" smtClean="0"/>
              <a:t>rules</a:t>
            </a:r>
            <a:endParaRPr lang="hu-HU" dirty="0"/>
          </a:p>
        </p:txBody>
      </p:sp>
      <p:pic>
        <p:nvPicPr>
          <p:cNvPr id="5" name="Tartalom helye 4" descr="H:\Merci mentés\PÁLYÁZATBESZÁMOLÓ_20\EFOP_521\MÉRFÖLDKŐ\HP\VÁLTÓ_LÁZ_FOTÓK\IMG_0726.jpg"/>
          <p:cNvPicPr>
            <a:picLocks noGrp="1"/>
          </p:cNvPicPr>
          <p:nvPr>
            <p:ph sz="half" idx="1"/>
          </p:nvPr>
        </p:nvPicPr>
        <p:blipFill>
          <a:blip r:embed="rId2" cstate="print"/>
          <a:srcRect/>
          <a:stretch>
            <a:fillRect/>
          </a:stretch>
        </p:blipFill>
        <p:spPr bwMode="auto">
          <a:xfrm>
            <a:off x="779264" y="1600200"/>
            <a:ext cx="3394472" cy="4525963"/>
          </a:xfrm>
          <a:prstGeom prst="rect">
            <a:avLst/>
          </a:prstGeom>
          <a:noFill/>
          <a:ln w="9525">
            <a:noFill/>
            <a:miter lim="800000"/>
            <a:headEnd/>
            <a:tailEnd/>
          </a:ln>
        </p:spPr>
      </p:pic>
      <p:pic>
        <p:nvPicPr>
          <p:cNvPr id="6" name="Tartalom helye 5" descr="H:\Merci mentés\PÁLYÁZATBESZÁMOLÓ_20\EFOP_521\MÉRFÖLDKŐ\HP\VÁLTÓ_LÁZ_FOTÓK\IMG_0721.jpg"/>
          <p:cNvPicPr>
            <a:picLocks noGrp="1"/>
          </p:cNvPicPr>
          <p:nvPr>
            <p:ph sz="half" idx="2"/>
          </p:nvPr>
        </p:nvPicPr>
        <p:blipFill>
          <a:blip r:embed="rId3" cstate="print"/>
          <a:srcRect/>
          <a:stretch>
            <a:fillRect/>
          </a:stretch>
        </p:blipFill>
        <p:spPr bwMode="auto">
          <a:xfrm>
            <a:off x="4970264" y="1600200"/>
            <a:ext cx="3394472" cy="45259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a:p>
        </p:txBody>
      </p:sp>
      <p:sp>
        <p:nvSpPr>
          <p:cNvPr id="3" name="Tartalom helye 2"/>
          <p:cNvSpPr>
            <a:spLocks noGrp="1"/>
          </p:cNvSpPr>
          <p:nvPr>
            <p:ph sz="half" idx="1"/>
          </p:nvPr>
        </p:nvSpPr>
        <p:spPr/>
        <p:txBody>
          <a:bodyPr/>
          <a:lstStyle/>
          <a:p>
            <a:endParaRPr lang="hu-HU" dirty="0"/>
          </a:p>
        </p:txBody>
      </p:sp>
      <p:sp>
        <p:nvSpPr>
          <p:cNvPr id="4" name="Tartalom helye 3"/>
          <p:cNvSpPr>
            <a:spLocks noGrp="1"/>
          </p:cNvSpPr>
          <p:nvPr>
            <p:ph sz="half" idx="2"/>
          </p:nvPr>
        </p:nvSpPr>
        <p:spPr/>
        <p:txBody>
          <a:bodyPr/>
          <a:lstStyle/>
          <a:p>
            <a:endParaRPr lang="hu-HU" dirty="0"/>
          </a:p>
        </p:txBody>
      </p:sp>
      <p:pic>
        <p:nvPicPr>
          <p:cNvPr id="5" name="Picture 2" descr="Nem érhető el leírás a fényképhez."/>
          <p:cNvPicPr>
            <a:picLocks noChangeAspect="1" noChangeArrowheads="1"/>
          </p:cNvPicPr>
          <p:nvPr/>
        </p:nvPicPr>
        <p:blipFill>
          <a:blip r:embed="rId2" cstate="print"/>
          <a:srcRect/>
          <a:stretch>
            <a:fillRect/>
          </a:stretch>
        </p:blipFill>
        <p:spPr bwMode="auto">
          <a:xfrm>
            <a:off x="467545" y="1052736"/>
            <a:ext cx="4213776" cy="2160240"/>
          </a:xfrm>
          <a:prstGeom prst="rect">
            <a:avLst/>
          </a:prstGeom>
          <a:noFill/>
        </p:spPr>
      </p:pic>
      <p:pic>
        <p:nvPicPr>
          <p:cNvPr id="6" name="Kép 5" descr="digi.png"/>
          <p:cNvPicPr>
            <a:picLocks noChangeAspect="1"/>
          </p:cNvPicPr>
          <p:nvPr/>
        </p:nvPicPr>
        <p:blipFill>
          <a:blip r:embed="rId3" cstate="print"/>
          <a:stretch>
            <a:fillRect/>
          </a:stretch>
        </p:blipFill>
        <p:spPr>
          <a:xfrm>
            <a:off x="5292080" y="620688"/>
            <a:ext cx="2691340" cy="1800721"/>
          </a:xfrm>
          <a:prstGeom prst="rect">
            <a:avLst/>
          </a:prstGeom>
        </p:spPr>
      </p:pic>
      <p:pic>
        <p:nvPicPr>
          <p:cNvPr id="1026" name="Picture 2" descr="Nem érhető el leírás a fényképhez."/>
          <p:cNvPicPr>
            <a:picLocks noChangeAspect="1" noChangeArrowheads="1"/>
          </p:cNvPicPr>
          <p:nvPr/>
        </p:nvPicPr>
        <p:blipFill>
          <a:blip r:embed="rId4" cstate="print"/>
          <a:srcRect/>
          <a:stretch>
            <a:fillRect/>
          </a:stretch>
        </p:blipFill>
        <p:spPr bwMode="auto">
          <a:xfrm>
            <a:off x="467544" y="3717032"/>
            <a:ext cx="4636309" cy="2595519"/>
          </a:xfrm>
          <a:prstGeom prst="rect">
            <a:avLst/>
          </a:prstGeom>
          <a:noFill/>
        </p:spPr>
      </p:pic>
      <p:pic>
        <p:nvPicPr>
          <p:cNvPr id="8" name="Tartalom helye 15" descr="Névtelen.png"/>
          <p:cNvPicPr>
            <a:picLocks noChangeAspect="1"/>
          </p:cNvPicPr>
          <p:nvPr/>
        </p:nvPicPr>
        <p:blipFill>
          <a:blip r:embed="rId5" cstate="print"/>
          <a:stretch>
            <a:fillRect/>
          </a:stretch>
        </p:blipFill>
        <p:spPr>
          <a:xfrm>
            <a:off x="4716016" y="3429000"/>
            <a:ext cx="4281481" cy="284117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endParaRPr lang="hu-HU" dirty="0"/>
          </a:p>
        </p:txBody>
      </p:sp>
      <p:sp>
        <p:nvSpPr>
          <p:cNvPr id="3" name="Tartalom helye 2"/>
          <p:cNvSpPr>
            <a:spLocks noGrp="1"/>
          </p:cNvSpPr>
          <p:nvPr>
            <p:ph sz="half" idx="1"/>
          </p:nvPr>
        </p:nvSpPr>
        <p:spPr/>
        <p:txBody>
          <a:bodyPr/>
          <a:lstStyle/>
          <a:p>
            <a:endParaRPr lang="hu-HU"/>
          </a:p>
        </p:txBody>
      </p:sp>
      <p:sp>
        <p:nvSpPr>
          <p:cNvPr id="4" name="Tartalom helye 3"/>
          <p:cNvSpPr>
            <a:spLocks noGrp="1"/>
          </p:cNvSpPr>
          <p:nvPr>
            <p:ph sz="half" idx="2"/>
          </p:nvPr>
        </p:nvSpPr>
        <p:spPr/>
        <p:txBody>
          <a:bodyPr/>
          <a:lstStyle/>
          <a:p>
            <a:endParaRPr lang="hu-HU"/>
          </a:p>
        </p:txBody>
      </p:sp>
      <p:pic>
        <p:nvPicPr>
          <p:cNvPr id="21506" name="Picture 2"/>
          <p:cNvPicPr>
            <a:picLocks noChangeAspect="1" noChangeArrowheads="1"/>
          </p:cNvPicPr>
          <p:nvPr/>
        </p:nvPicPr>
        <p:blipFill>
          <a:blip r:embed="rId2" cstate="print"/>
          <a:srcRect/>
          <a:stretch>
            <a:fillRect/>
          </a:stretch>
        </p:blipFill>
        <p:spPr bwMode="auto">
          <a:xfrm>
            <a:off x="611560" y="1196752"/>
            <a:ext cx="7667632" cy="39604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r>
              <a:rPr lang="hu-HU" dirty="0" smtClean="0"/>
              <a:t>4) </a:t>
            </a:r>
            <a:r>
              <a:rPr lang="en-US" dirty="0" smtClean="0"/>
              <a:t>Methodological </a:t>
            </a:r>
            <a:r>
              <a:rPr lang="hu-HU" dirty="0" smtClean="0"/>
              <a:t/>
            </a:r>
            <a:br>
              <a:rPr lang="hu-HU" dirty="0" smtClean="0"/>
            </a:br>
            <a:r>
              <a:rPr lang="en-US" dirty="0" smtClean="0"/>
              <a:t>training for professionals </a:t>
            </a:r>
            <a:endParaRPr lang="hu-HU" dirty="0"/>
          </a:p>
        </p:txBody>
      </p:sp>
      <p:sp>
        <p:nvSpPr>
          <p:cNvPr id="3" name="Tartalom helye 2"/>
          <p:cNvSpPr>
            <a:spLocks noGrp="1"/>
          </p:cNvSpPr>
          <p:nvPr>
            <p:ph idx="1"/>
          </p:nvPr>
        </p:nvSpPr>
        <p:spPr/>
        <p:txBody>
          <a:bodyPr>
            <a:normAutofit fontScale="85000" lnSpcReduction="10000"/>
          </a:bodyPr>
          <a:lstStyle/>
          <a:p>
            <a:r>
              <a:rPr lang="hu-HU" dirty="0" smtClean="0"/>
              <a:t>1-day-training, 8-10 </a:t>
            </a:r>
            <a:r>
              <a:rPr lang="hu-HU" dirty="0" err="1" smtClean="0"/>
              <a:t>participants</a:t>
            </a:r>
            <a:endParaRPr lang="en-US" dirty="0" smtClean="0"/>
          </a:p>
          <a:p>
            <a:r>
              <a:rPr lang="hu-HU" dirty="0"/>
              <a:t>E</a:t>
            </a:r>
            <a:r>
              <a:rPr lang="en-US" dirty="0" err="1" smtClean="0"/>
              <a:t>xplore</a:t>
            </a:r>
            <a:r>
              <a:rPr lang="en-US" dirty="0" smtClean="0"/>
              <a:t> and learn about </a:t>
            </a:r>
            <a:r>
              <a:rPr lang="en-US" b="1" dirty="0" smtClean="0"/>
              <a:t>approaches, tools, methods, techniques</a:t>
            </a:r>
            <a:r>
              <a:rPr lang="en-US" dirty="0" smtClean="0"/>
              <a:t> to develop the competences of professionals and/or facilitators working in the field of reintegration</a:t>
            </a:r>
            <a:endParaRPr lang="hu-HU" dirty="0" smtClean="0"/>
          </a:p>
          <a:p>
            <a:r>
              <a:rPr lang="en-US" dirty="0" smtClean="0"/>
              <a:t>Personal experience with the </a:t>
            </a:r>
            <a:r>
              <a:rPr lang="en-US" dirty="0" err="1" smtClean="0"/>
              <a:t>gamification</a:t>
            </a:r>
            <a:r>
              <a:rPr lang="en-US" dirty="0" smtClean="0"/>
              <a:t> method</a:t>
            </a:r>
          </a:p>
          <a:p>
            <a:r>
              <a:rPr lang="en-US" dirty="0" smtClean="0"/>
              <a:t>Phase 2: professionals start the use of </a:t>
            </a:r>
            <a:r>
              <a:rPr lang="en-US" dirty="0" err="1" smtClean="0"/>
              <a:t>gamification</a:t>
            </a:r>
            <a:r>
              <a:rPr lang="en-US" dirty="0" smtClean="0"/>
              <a:t> in their own prison</a:t>
            </a:r>
            <a:r>
              <a:rPr lang="hu-HU" dirty="0" smtClean="0"/>
              <a:t> – mentoring (</a:t>
            </a:r>
            <a:r>
              <a:rPr lang="hu-HU" dirty="0" err="1" smtClean="0"/>
              <a:t>at</a:t>
            </a:r>
            <a:r>
              <a:rPr lang="hu-HU" dirty="0" smtClean="0"/>
              <a:t> </a:t>
            </a:r>
            <a:r>
              <a:rPr lang="hu-HU" dirty="0" err="1" smtClean="0"/>
              <a:t>least</a:t>
            </a:r>
            <a:r>
              <a:rPr lang="hu-HU" dirty="0" smtClean="0"/>
              <a:t> </a:t>
            </a:r>
            <a:r>
              <a:rPr lang="hu-HU" dirty="0" err="1" smtClean="0"/>
              <a:t>once</a:t>
            </a:r>
            <a:r>
              <a:rPr lang="hu-HU" dirty="0" smtClean="0"/>
              <a:t>).</a:t>
            </a:r>
            <a:endParaRPr lang="en-US" dirty="0" smtClean="0"/>
          </a:p>
          <a:p>
            <a:r>
              <a:rPr lang="en-US" dirty="0" smtClean="0"/>
              <a:t>Phase 3: 1 day group </a:t>
            </a:r>
            <a:r>
              <a:rPr lang="hu-HU" dirty="0" err="1" smtClean="0"/>
              <a:t>closing</a:t>
            </a:r>
            <a:r>
              <a:rPr lang="en-US" dirty="0" smtClean="0"/>
              <a:t>, evaluation, summary (duration: 4 hours)</a:t>
            </a:r>
            <a:endParaRPr lang="hu-H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Thank</a:t>
            </a:r>
            <a:r>
              <a:rPr lang="hu-HU" dirty="0" smtClean="0"/>
              <a:t> </a:t>
            </a:r>
            <a:r>
              <a:rPr lang="hu-HU" dirty="0" err="1" smtClean="0"/>
              <a:t>you</a:t>
            </a:r>
            <a:r>
              <a:rPr lang="hu-HU" dirty="0" smtClean="0"/>
              <a:t> </a:t>
            </a:r>
            <a:r>
              <a:rPr lang="hu-HU" dirty="0" err="1" smtClean="0"/>
              <a:t>for</a:t>
            </a:r>
            <a:r>
              <a:rPr lang="hu-HU" dirty="0" smtClean="0"/>
              <a:t> </a:t>
            </a:r>
            <a:r>
              <a:rPr lang="hu-HU" dirty="0" err="1" smtClean="0"/>
              <a:t>your</a:t>
            </a:r>
            <a:r>
              <a:rPr lang="hu-HU" dirty="0" smtClean="0"/>
              <a:t> </a:t>
            </a:r>
            <a:r>
              <a:rPr lang="hu-HU" smtClean="0"/>
              <a:t>attentio</a:t>
            </a:r>
            <a:r>
              <a:rPr lang="hu-HU"/>
              <a:t>n</a:t>
            </a:r>
          </a:p>
        </p:txBody>
      </p:sp>
      <p:sp>
        <p:nvSpPr>
          <p:cNvPr id="3" name="Szöveg helye 2"/>
          <p:cNvSpPr>
            <a:spLocks noGrp="1"/>
          </p:cNvSpPr>
          <p:nvPr>
            <p:ph type="body" idx="1"/>
          </p:nvPr>
        </p:nvSpPr>
        <p:spPr/>
        <p:txBody>
          <a:bodyPr/>
          <a:lstStyle/>
          <a:p>
            <a:endParaRPr lang="hu-HU" dirty="0"/>
          </a:p>
        </p:txBody>
      </p:sp>
    </p:spTree>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TotalTime>
  <Words>529</Words>
  <Application>Microsoft Office PowerPoint</Application>
  <PresentationFormat>Diavetítés a képernyőre (4:3 oldalarány)</PresentationFormat>
  <Paragraphs>42</Paragraphs>
  <Slides>10</Slides>
  <Notes>0</Notes>
  <HiddenSlides>0</HiddenSlides>
  <MMClips>0</MMClips>
  <ScaleCrop>false</ScaleCrop>
  <HeadingPairs>
    <vt:vector size="4" baseType="variant">
      <vt:variant>
        <vt:lpstr>Téma</vt:lpstr>
      </vt:variant>
      <vt:variant>
        <vt:i4>1</vt:i4>
      </vt:variant>
      <vt:variant>
        <vt:lpstr>Diacímek</vt:lpstr>
      </vt:variant>
      <vt:variant>
        <vt:i4>10</vt:i4>
      </vt:variant>
    </vt:vector>
  </HeadingPairs>
  <TitlesOfParts>
    <vt:vector size="11" baseType="lpstr">
      <vt:lpstr>Office-téma</vt:lpstr>
      <vt:lpstr>IO8 – plans and ideas</vt:lpstr>
      <vt:lpstr>1) What is gamification?</vt:lpstr>
      <vt:lpstr>2a) Change Fever board game</vt:lpstr>
      <vt:lpstr>2b) Development process</vt:lpstr>
      <vt:lpstr>2c) Methodological innovation</vt:lpstr>
      <vt:lpstr>3) The game itself, rules</vt:lpstr>
      <vt:lpstr>7. dia</vt:lpstr>
      <vt:lpstr>8. dia</vt:lpstr>
      <vt:lpstr>4) Methodological  training for professionals </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IO8 – plans and ideas</dc:title>
  <dc:creator>Lidi</dc:creator>
  <cp:lastModifiedBy>Lidi</cp:lastModifiedBy>
  <cp:revision>6</cp:revision>
  <dcterms:created xsi:type="dcterms:W3CDTF">2022-07-06T14:48:03Z</dcterms:created>
  <dcterms:modified xsi:type="dcterms:W3CDTF">2022-07-06T15:30:43Z</dcterms:modified>
</cp:coreProperties>
</file>