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81" r:id="rId2"/>
    <p:sldId id="280" r:id="rId3"/>
    <p:sldId id="28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 id="282" r:id="rId2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3384" y="-132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xmlns="" val="3946831982"/>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hf sldNum="0" hdr="0" ftr="0" dt="0"/>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image" Target="../media/image10.jpe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4.jpeg"/><Relationship Id="rId7"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7.png"/><Relationship Id="rId10" Type="http://schemas.openxmlformats.org/officeDocument/2006/relationships/image" Target="../media/image5.png"/><Relationship Id="rId4" Type="http://schemas.openxmlformats.org/officeDocument/2006/relationships/image" Target="../media/image26.tiff"/><Relationship Id="rId9"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1662" y="1628800"/>
            <a:ext cx="7772401" cy="1902420"/>
          </a:xfrm>
        </p:spPr>
        <p:txBody>
          <a:bodyPr>
            <a:normAutofit fontScale="90000"/>
          </a:bodyPr>
          <a:lstStyle/>
          <a:p>
            <a:pPr algn="ctr"/>
            <a:r>
              <a:rPr lang="en-US" dirty="0" smtClean="0"/>
              <a:t>UNLOCKED PROJECT</a:t>
            </a:r>
            <a:br>
              <a:rPr lang="en-US" dirty="0" smtClean="0"/>
            </a:br>
            <a:r>
              <a:rPr lang="en-US" dirty="0" smtClean="0"/>
              <a:t>IO</a:t>
            </a:r>
            <a:r>
              <a:rPr lang="el-GR" dirty="0" smtClean="0"/>
              <a:t>1: </a:t>
            </a:r>
            <a:br>
              <a:rPr lang="el-GR" dirty="0" smtClean="0"/>
            </a:br>
            <a:r>
              <a:rPr lang="en-US" sz="3100" dirty="0" smtClean="0"/>
              <a:t>Ways </a:t>
            </a:r>
            <a:r>
              <a:rPr lang="en-US" sz="3100" dirty="0"/>
              <a:t>of using art therapy Studies /analyses - Best practice </a:t>
            </a:r>
            <a:r>
              <a:rPr lang="en-US" sz="3100" dirty="0" smtClean="0"/>
              <a:t>guidelines</a:t>
            </a:r>
            <a:r>
              <a:rPr lang="el-GR" sz="3100" dirty="0" smtClean="0"/>
              <a:t> </a:t>
            </a:r>
            <a:r>
              <a:rPr lang="en-US" sz="3100" dirty="0" smtClean="0"/>
              <a:t>report</a:t>
            </a:r>
            <a:br>
              <a:rPr lang="en-US" sz="3100" dirty="0" smtClean="0"/>
            </a:br>
            <a:r>
              <a:rPr lang="en-US" dirty="0" smtClean="0"/>
              <a:t/>
            </a:r>
            <a:br>
              <a:rPr lang="en-US" dirty="0" smtClean="0"/>
            </a:br>
            <a:r>
              <a:rPr lang="el-GR" dirty="0"/>
              <a:t/>
            </a:r>
            <a:br>
              <a:rPr lang="el-GR" dirty="0"/>
            </a:br>
            <a:endParaRPr lang="el-GR" dirty="0"/>
          </a:p>
        </p:txBody>
      </p:sp>
      <p:sp>
        <p:nvSpPr>
          <p:cNvPr id="3" name="Θέση κειμένου 2"/>
          <p:cNvSpPr>
            <a:spLocks noGrp="1"/>
          </p:cNvSpPr>
          <p:nvPr>
            <p:ph type="body" sz="quarter" idx="1"/>
          </p:nvPr>
        </p:nvSpPr>
        <p:spPr>
          <a:xfrm>
            <a:off x="732906" y="3717032"/>
            <a:ext cx="7772401" cy="2304256"/>
          </a:xfrm>
        </p:spPr>
        <p:txBody>
          <a:bodyPr>
            <a:normAutofit fontScale="70000" lnSpcReduction="20000"/>
          </a:bodyPr>
          <a:lstStyle/>
          <a:p>
            <a:pPr algn="ctr"/>
            <a:r>
              <a:rPr lang="en-US" sz="2800" b="1" dirty="0" smtClean="0">
                <a:solidFill>
                  <a:schemeClr val="tx1"/>
                </a:solidFill>
              </a:rPr>
              <a:t>24-25 June, 2021</a:t>
            </a:r>
          </a:p>
          <a:p>
            <a:pPr algn="ctr"/>
            <a:r>
              <a:rPr lang="en-US" sz="2800" b="1" dirty="0" smtClean="0">
                <a:solidFill>
                  <a:schemeClr val="tx1"/>
                </a:solidFill>
              </a:rPr>
              <a:t>1</a:t>
            </a:r>
            <a:r>
              <a:rPr lang="en-US" sz="2800" b="1" baseline="30000" dirty="0" smtClean="0">
                <a:solidFill>
                  <a:schemeClr val="tx1"/>
                </a:solidFill>
              </a:rPr>
              <a:t>st</a:t>
            </a:r>
            <a:r>
              <a:rPr lang="en-US" sz="2800" b="1" dirty="0" smtClean="0">
                <a:solidFill>
                  <a:schemeClr val="tx1"/>
                </a:solidFill>
              </a:rPr>
              <a:t> International Meeting </a:t>
            </a:r>
            <a:r>
              <a:rPr lang="en-US" sz="2800" b="1" dirty="0">
                <a:solidFill>
                  <a:schemeClr val="tx1"/>
                </a:solidFill>
              </a:rPr>
              <a:t>in Budapest, </a:t>
            </a:r>
            <a:endParaRPr lang="en-US" sz="2800" b="1" dirty="0" smtClean="0">
              <a:solidFill>
                <a:schemeClr val="tx1"/>
              </a:solidFill>
            </a:endParaRPr>
          </a:p>
          <a:p>
            <a:pPr algn="ctr"/>
            <a:r>
              <a:rPr lang="en-US" sz="2800" b="1" dirty="0" smtClean="0">
                <a:solidFill>
                  <a:schemeClr val="tx1"/>
                </a:solidFill>
              </a:rPr>
              <a:t>Hosted </a:t>
            </a:r>
            <a:r>
              <a:rPr lang="en-US" sz="2800" b="1" dirty="0">
                <a:solidFill>
                  <a:schemeClr val="tx1"/>
                </a:solidFill>
              </a:rPr>
              <a:t>by </a:t>
            </a:r>
            <a:r>
              <a:rPr lang="en-US" sz="2800" b="1" dirty="0" err="1">
                <a:solidFill>
                  <a:schemeClr val="tx1"/>
                </a:solidFill>
              </a:rPr>
              <a:t>Váltó-sáv</a:t>
            </a:r>
            <a:r>
              <a:rPr lang="en-US" sz="2800" b="1" dirty="0">
                <a:solidFill>
                  <a:schemeClr val="tx1"/>
                </a:solidFill>
              </a:rPr>
              <a:t> </a:t>
            </a:r>
            <a:r>
              <a:rPr lang="en-US" sz="2800" b="1" dirty="0" err="1" smtClean="0">
                <a:solidFill>
                  <a:schemeClr val="tx1"/>
                </a:solidFill>
              </a:rPr>
              <a:t>Alapítvány</a:t>
            </a:r>
            <a:endParaRPr lang="en-US" sz="2800" b="1" dirty="0" smtClean="0">
              <a:solidFill>
                <a:schemeClr val="tx1"/>
              </a:solidFill>
            </a:endParaRPr>
          </a:p>
          <a:p>
            <a:pPr algn="ctr"/>
            <a:endParaRPr lang="en-US" sz="2900" b="1" dirty="0">
              <a:solidFill>
                <a:srgbClr val="7030A0"/>
              </a:solidFill>
            </a:endParaRPr>
          </a:p>
          <a:p>
            <a:pPr algn="ctr"/>
            <a:r>
              <a:rPr lang="en-US" sz="2900" dirty="0" err="1">
                <a:solidFill>
                  <a:srgbClr val="7030A0"/>
                </a:solidFill>
              </a:rPr>
              <a:t>Niovi</a:t>
            </a:r>
            <a:r>
              <a:rPr lang="en-US" sz="2900" dirty="0">
                <a:solidFill>
                  <a:srgbClr val="7030A0"/>
                </a:solidFill>
              </a:rPr>
              <a:t> </a:t>
            </a:r>
            <a:r>
              <a:rPr lang="en-US" sz="2900" dirty="0" err="1">
                <a:solidFill>
                  <a:srgbClr val="7030A0"/>
                </a:solidFill>
              </a:rPr>
              <a:t>Stavropoulou</a:t>
            </a:r>
            <a:r>
              <a:rPr lang="en-US" sz="2900" dirty="0">
                <a:solidFill>
                  <a:srgbClr val="7030A0"/>
                </a:solidFill>
              </a:rPr>
              <a:t> (MSc), Art Therapist - Psychologist</a:t>
            </a:r>
          </a:p>
          <a:p>
            <a:pPr algn="ctr"/>
            <a:r>
              <a:rPr lang="en-US" sz="2900" dirty="0" err="1">
                <a:solidFill>
                  <a:srgbClr val="7030A0"/>
                </a:solidFill>
              </a:rPr>
              <a:t>Loukia</a:t>
            </a:r>
            <a:r>
              <a:rPr lang="en-US" sz="2900" dirty="0">
                <a:solidFill>
                  <a:srgbClr val="7030A0"/>
                </a:solidFill>
              </a:rPr>
              <a:t> </a:t>
            </a:r>
            <a:r>
              <a:rPr lang="en-US" sz="2900" dirty="0" err="1">
                <a:solidFill>
                  <a:srgbClr val="7030A0"/>
                </a:solidFill>
              </a:rPr>
              <a:t>Chaidemenaki</a:t>
            </a:r>
            <a:r>
              <a:rPr lang="en-US" sz="2900" dirty="0">
                <a:solidFill>
                  <a:srgbClr val="7030A0"/>
                </a:solidFill>
              </a:rPr>
              <a:t> (MSc), Art Therapist - Psychologist</a:t>
            </a:r>
          </a:p>
          <a:p>
            <a:r>
              <a:rPr lang="en-US" dirty="0"/>
              <a:t/>
            </a:r>
            <a:br>
              <a:rPr lang="en-US" dirty="0"/>
            </a:br>
            <a:endParaRPr lang="el-GR" dirty="0">
              <a:solidFill>
                <a:schemeClr val="tx1"/>
              </a:solidFill>
            </a:endParaRPr>
          </a:p>
        </p:txBody>
      </p:sp>
      <p:pic>
        <p:nvPicPr>
          <p:cNvPr id="6"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7"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8"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9"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10"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11"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extLst>
      <p:ext uri="{BB962C8B-B14F-4D97-AF65-F5344CB8AC3E}">
        <p14:creationId xmlns:p14="http://schemas.microsoft.com/office/powerpoint/2010/main" xmlns="" val="118300315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κειμένου 2"/>
          <p:cNvSpPr>
            <a:spLocks noGrp="1"/>
          </p:cNvSpPr>
          <p:nvPr>
            <p:ph type="body" idx="1"/>
          </p:nvPr>
        </p:nvSpPr>
        <p:spPr>
          <a:xfrm>
            <a:off x="381906" y="1420224"/>
            <a:ext cx="8229600" cy="4997152"/>
          </a:xfrm>
        </p:spPr>
        <p:txBody>
          <a:bodyPr>
            <a:normAutofit fontScale="92500"/>
          </a:bodyPr>
          <a:lstStyle/>
          <a:p>
            <a:pPr algn="just">
              <a:lnSpc>
                <a:spcPts val="3700"/>
              </a:lnSpc>
              <a:spcBef>
                <a:spcPts val="0"/>
              </a:spcBef>
              <a:defRPr sz="1466" b="1">
                <a:solidFill>
                  <a:srgbClr val="000000"/>
                </a:solidFill>
                <a:uFill>
                  <a:solidFill>
                    <a:srgbClr val="000000"/>
                  </a:solidFill>
                </a:uFill>
              </a:defRPr>
            </a:pPr>
            <a:endParaRPr lang="en-US" sz="2400" dirty="0" smtClean="0">
              <a:latin typeface="Times Roman"/>
              <a:ea typeface="Times Roman"/>
              <a:cs typeface="Times Roman"/>
              <a:sym typeface="Times Roman"/>
            </a:endParaRPr>
          </a:p>
          <a:p>
            <a:pPr algn="just">
              <a:lnSpc>
                <a:spcPts val="3700"/>
              </a:lnSpc>
              <a:spcBef>
                <a:spcPts val="0"/>
              </a:spcBef>
              <a:defRPr sz="1466" b="1">
                <a:solidFill>
                  <a:srgbClr val="000000"/>
                </a:solidFill>
                <a:uFill>
                  <a:solidFill>
                    <a:srgbClr val="000000"/>
                  </a:solidFill>
                </a:uFill>
              </a:defRPr>
            </a:pPr>
            <a:endParaRPr lang="en-US" sz="2400" dirty="0">
              <a:latin typeface="Times Roman"/>
              <a:ea typeface="Times Roman"/>
              <a:cs typeface="Times Roman"/>
              <a:sym typeface="Times Roman"/>
            </a:endParaRPr>
          </a:p>
          <a:p>
            <a:pPr algn="just">
              <a:lnSpc>
                <a:spcPts val="3700"/>
              </a:lnSpc>
              <a:spcBef>
                <a:spcPts val="0"/>
              </a:spcBef>
              <a:defRPr sz="1466" b="1">
                <a:solidFill>
                  <a:srgbClr val="000000"/>
                </a:solidFill>
                <a:uFill>
                  <a:solidFill>
                    <a:srgbClr val="000000"/>
                  </a:solidFill>
                </a:uFill>
              </a:defRPr>
            </a:pPr>
            <a:endParaRPr lang="en-US" sz="2400" dirty="0" smtClean="0">
              <a:latin typeface="Times Roman"/>
              <a:ea typeface="Times Roman"/>
              <a:cs typeface="Times Roman"/>
              <a:sym typeface="Times Roman"/>
            </a:endParaRPr>
          </a:p>
          <a:p>
            <a:pPr algn="just">
              <a:lnSpc>
                <a:spcPts val="3700"/>
              </a:lnSpc>
              <a:spcBef>
                <a:spcPts val="0"/>
              </a:spcBef>
              <a:defRPr sz="1466" b="1">
                <a:solidFill>
                  <a:srgbClr val="000000"/>
                </a:solidFill>
                <a:uFill>
                  <a:solidFill>
                    <a:srgbClr val="000000"/>
                  </a:solidFill>
                </a:uFill>
              </a:defRPr>
            </a:pPr>
            <a:endParaRPr lang="en-US" sz="2400" dirty="0">
              <a:latin typeface="Times Roman"/>
              <a:ea typeface="Times Roman"/>
              <a:cs typeface="Times Roman"/>
              <a:sym typeface="Times Roman"/>
            </a:endParaRPr>
          </a:p>
          <a:p>
            <a:pPr algn="just">
              <a:lnSpc>
                <a:spcPts val="3700"/>
              </a:lnSpc>
              <a:spcBef>
                <a:spcPts val="0"/>
              </a:spcBef>
              <a:defRPr sz="1466" b="1">
                <a:solidFill>
                  <a:srgbClr val="000000"/>
                </a:solidFill>
                <a:uFill>
                  <a:solidFill>
                    <a:srgbClr val="000000"/>
                  </a:solidFill>
                </a:uFill>
              </a:defRPr>
            </a:pPr>
            <a:endParaRPr lang="en-US" sz="2400" dirty="0" smtClean="0">
              <a:latin typeface="Times Roman"/>
              <a:ea typeface="Times Roman"/>
              <a:cs typeface="Times Roman"/>
              <a:sym typeface="Times Roman"/>
            </a:endParaRPr>
          </a:p>
          <a:p>
            <a:pPr algn="just">
              <a:lnSpc>
                <a:spcPts val="3700"/>
              </a:lnSpc>
              <a:spcBef>
                <a:spcPts val="0"/>
              </a:spcBef>
              <a:defRPr sz="1466" b="1">
                <a:solidFill>
                  <a:srgbClr val="000000"/>
                </a:solidFill>
                <a:uFill>
                  <a:solidFill>
                    <a:srgbClr val="000000"/>
                  </a:solidFill>
                </a:uFill>
              </a:defRPr>
            </a:pPr>
            <a:endParaRPr lang="en-US" sz="2400" dirty="0">
              <a:latin typeface="Times Roman"/>
              <a:ea typeface="Times Roman"/>
              <a:cs typeface="Times Roman"/>
              <a:sym typeface="Times Roman"/>
            </a:endParaRPr>
          </a:p>
          <a:p>
            <a:pPr marL="0" indent="0" algn="just">
              <a:lnSpc>
                <a:spcPts val="3900"/>
              </a:lnSpc>
              <a:spcBef>
                <a:spcPts val="0"/>
              </a:spcBef>
              <a:buNone/>
              <a:defRPr sz="1600">
                <a:solidFill>
                  <a:srgbClr val="000000"/>
                </a:solidFill>
                <a:uFill>
                  <a:solidFill>
                    <a:srgbClr val="000000"/>
                  </a:solidFill>
                </a:uFill>
              </a:defRPr>
            </a:pPr>
            <a:r>
              <a:rPr lang="en-US" sz="1900" b="1" dirty="0" err="1"/>
              <a:t>Thiva</a:t>
            </a:r>
            <a:r>
              <a:rPr lang="en-US" sz="1900" b="1" dirty="0"/>
              <a:t> 102 </a:t>
            </a:r>
            <a:r>
              <a:rPr lang="en-US" sz="1900" b="1" dirty="0" smtClean="0"/>
              <a:t>km </a:t>
            </a:r>
            <a:r>
              <a:rPr lang="en-US" sz="1900" dirty="0" smtClean="0"/>
              <a:t>is </a:t>
            </a:r>
            <a:r>
              <a:rPr lang="en-US" sz="1900" dirty="0"/>
              <a:t>part of the project PAROL which aimed to create a bridge of communication between European prisons and societies through Art.</a:t>
            </a:r>
          </a:p>
          <a:p>
            <a:pPr marL="0" indent="0" algn="just">
              <a:lnSpc>
                <a:spcPts val="3900"/>
              </a:lnSpc>
              <a:spcBef>
                <a:spcPts val="0"/>
              </a:spcBef>
              <a:buNone/>
              <a:defRPr sz="1600">
                <a:solidFill>
                  <a:srgbClr val="000000"/>
                </a:solidFill>
                <a:uFill>
                  <a:solidFill>
                    <a:srgbClr val="000000"/>
                  </a:solidFill>
                </a:uFill>
              </a:defRPr>
            </a:pPr>
            <a:r>
              <a:rPr lang="en-US" sz="1900" dirty="0"/>
              <a:t>AMAKA implemented phototherapy workshops within the prison of </a:t>
            </a:r>
            <a:r>
              <a:rPr lang="en-US" sz="1900" dirty="0" err="1"/>
              <a:t>Thiva</a:t>
            </a:r>
            <a:r>
              <a:rPr lang="en-US" sz="1900" dirty="0"/>
              <a:t> for women inmates. </a:t>
            </a:r>
            <a:r>
              <a:rPr lang="en-US" sz="1900" dirty="0" smtClean="0"/>
              <a:t>It is used as a good practice and is displayed as a case study in IO1.</a:t>
            </a:r>
            <a:endParaRPr lang="en-US" sz="1900" dirty="0"/>
          </a:p>
          <a:p>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19672" y="972000"/>
            <a:ext cx="5754068" cy="3169532"/>
          </a:xfrm>
          <a:prstGeom prst="rect">
            <a:avLst/>
          </a:prstGeom>
        </p:spPr>
      </p:pic>
      <p:pic>
        <p:nvPicPr>
          <p:cNvPr id="5"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6"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7"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8"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9"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0"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extLst>
      <p:ext uri="{BB962C8B-B14F-4D97-AF65-F5344CB8AC3E}">
        <p14:creationId xmlns:p14="http://schemas.microsoft.com/office/powerpoint/2010/main" xmlns="" val="309352210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dirty="0" smtClean="0">
                <a:solidFill>
                  <a:srgbClr val="7030A0"/>
                </a:solidFill>
              </a:rPr>
              <a:t>METHODOLOGY</a:t>
            </a:r>
            <a:endParaRPr lang="el-GR" b="1" dirty="0">
              <a:solidFill>
                <a:srgbClr val="7030A0"/>
              </a:solidFill>
            </a:endParaRPr>
          </a:p>
        </p:txBody>
      </p:sp>
      <p:sp>
        <p:nvSpPr>
          <p:cNvPr id="3" name="Θέση κειμένου 2"/>
          <p:cNvSpPr>
            <a:spLocks noGrp="1"/>
          </p:cNvSpPr>
          <p:nvPr>
            <p:ph type="body" idx="1"/>
          </p:nvPr>
        </p:nvSpPr>
        <p:spPr>
          <a:xfrm>
            <a:off x="467544" y="1628800"/>
            <a:ext cx="8229600" cy="4525963"/>
          </a:xfrm>
        </p:spPr>
        <p:txBody>
          <a:bodyPr/>
          <a:lstStyle/>
          <a:p>
            <a:r>
              <a:rPr lang="en-US" dirty="0" smtClean="0"/>
              <a:t>MULTIMODAL ART THERAPY</a:t>
            </a:r>
          </a:p>
          <a:p>
            <a:r>
              <a:rPr lang="en-US" dirty="0" smtClean="0"/>
              <a:t>NEW MEDIA &amp; PHOTO ART THERAPY</a:t>
            </a:r>
          </a:p>
          <a:p>
            <a:r>
              <a:rPr lang="en-US" dirty="0" smtClean="0"/>
              <a:t>EXPRESSIVE ART THERAPY</a:t>
            </a:r>
          </a:p>
          <a:p>
            <a:r>
              <a:rPr lang="en-US" dirty="0" smtClean="0"/>
              <a:t>ART AS THERAPY</a:t>
            </a:r>
          </a:p>
          <a:p>
            <a:r>
              <a:rPr lang="en-US" dirty="0" smtClean="0"/>
              <a:t>DRAMA THERAPY</a:t>
            </a:r>
          </a:p>
          <a:p>
            <a:endParaRPr lang="el-GR" dirty="0"/>
          </a:p>
        </p:txBody>
      </p:sp>
    </p:spTree>
    <p:extLst>
      <p:ext uri="{BB962C8B-B14F-4D97-AF65-F5344CB8AC3E}">
        <p14:creationId xmlns:p14="http://schemas.microsoft.com/office/powerpoint/2010/main" xmlns="" val="223669880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Setting…"/>
          <p:cNvSpPr txBox="1"/>
          <p:nvPr/>
        </p:nvSpPr>
        <p:spPr>
          <a:xfrm>
            <a:off x="177688" y="1196752"/>
            <a:ext cx="8583471" cy="1184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just">
              <a:spcBef>
                <a:spcPts val="300"/>
              </a:spcBef>
              <a:defRPr sz="1600"/>
            </a:pPr>
            <a:r>
              <a:rPr b="1" dirty="0">
                <a:solidFill>
                  <a:srgbClr val="7030A0"/>
                </a:solidFill>
                <a:uFill>
                  <a:solidFill>
                    <a:srgbClr val="FF40FF"/>
                  </a:solidFill>
                </a:uFill>
                <a:ea typeface="Times Roman"/>
                <a:cs typeface="Times Roman"/>
                <a:sym typeface="Times Roman"/>
              </a:rPr>
              <a:t>Setting</a:t>
            </a:r>
            <a:endParaRPr dirty="0">
              <a:solidFill>
                <a:srgbClr val="7030A0"/>
              </a:solidFill>
              <a:uFill>
                <a:solidFill>
                  <a:srgbClr val="FF40FF"/>
                </a:solidFill>
              </a:uFill>
              <a:ea typeface="Times Roman"/>
              <a:cs typeface="Times Roman"/>
              <a:sym typeface="Times Roman"/>
            </a:endParaRPr>
          </a:p>
          <a:p>
            <a:pPr algn="just">
              <a:spcBef>
                <a:spcPts val="300"/>
              </a:spcBef>
              <a:defRPr sz="1600"/>
            </a:pPr>
            <a:r>
              <a:rPr dirty="0">
                <a:uFill>
                  <a:solidFill>
                    <a:srgbClr val="FF40FF"/>
                  </a:solidFill>
                </a:uFill>
                <a:ea typeface="Times Roman"/>
                <a:cs typeface="Times Roman"/>
                <a:sym typeface="Times Roman"/>
              </a:rPr>
              <a:t>W</a:t>
            </a:r>
            <a:r>
              <a:rPr dirty="0">
                <a:uFill>
                  <a:solidFill>
                    <a:srgbClr val="FF40FF"/>
                  </a:solidFill>
                </a:uFill>
                <a:ea typeface="Times New Roman"/>
                <a:cs typeface="Times New Roman"/>
                <a:sym typeface="Times New Roman"/>
              </a:rPr>
              <a:t>omen</a:t>
            </a:r>
            <a:r>
              <a:rPr dirty="0">
                <a:uFill>
                  <a:solidFill>
                    <a:srgbClr val="FF40FF"/>
                  </a:solidFill>
                </a:uFill>
                <a:ea typeface="Arial Unicode MS"/>
                <a:cs typeface="Arial Unicode MS"/>
                <a:sym typeface="Arial Unicode MS"/>
              </a:rPr>
              <a:t>’</a:t>
            </a:r>
            <a:r>
              <a:rPr dirty="0">
                <a:uFill>
                  <a:solidFill>
                    <a:srgbClr val="FF40FF"/>
                  </a:solidFill>
                </a:uFill>
                <a:ea typeface="Times New Roman"/>
                <a:cs typeface="Times New Roman"/>
                <a:sym typeface="Times New Roman"/>
              </a:rPr>
              <a:t>s correctional facility in </a:t>
            </a:r>
            <a:r>
              <a:rPr dirty="0" err="1">
                <a:uFill>
                  <a:solidFill>
                    <a:srgbClr val="FF40FF"/>
                  </a:solidFill>
                </a:uFill>
                <a:ea typeface="Times New Roman"/>
                <a:cs typeface="Times New Roman"/>
                <a:sym typeface="Times New Roman"/>
              </a:rPr>
              <a:t>Thiva</a:t>
            </a:r>
            <a:r>
              <a:rPr dirty="0">
                <a:uFill>
                  <a:solidFill>
                    <a:srgbClr val="FF40FF"/>
                  </a:solidFill>
                </a:uFill>
                <a:ea typeface="Times New Roman"/>
                <a:cs typeface="Times New Roman"/>
                <a:sym typeface="Times New Roman"/>
              </a:rPr>
              <a:t>. </a:t>
            </a:r>
          </a:p>
          <a:p>
            <a:pPr algn="just">
              <a:spcBef>
                <a:spcPts val="300"/>
              </a:spcBef>
              <a:defRPr sz="1600"/>
            </a:pPr>
            <a:r>
              <a:rPr dirty="0">
                <a:uFill>
                  <a:solidFill>
                    <a:srgbClr val="FF40FF"/>
                  </a:solidFill>
                </a:uFill>
                <a:ea typeface="Times New Roman"/>
                <a:cs typeface="Times New Roman"/>
                <a:sym typeface="Times New Roman"/>
              </a:rPr>
              <a:t>The optional expressive arts therapy group was held for three hours per week for one year.  </a:t>
            </a:r>
          </a:p>
          <a:p>
            <a:pPr algn="just">
              <a:spcBef>
                <a:spcPts val="300"/>
              </a:spcBef>
              <a:defRPr sz="1600"/>
            </a:pPr>
            <a:r>
              <a:rPr dirty="0">
                <a:uFill>
                  <a:solidFill>
                    <a:srgbClr val="FF40FF"/>
                  </a:solidFill>
                </a:uFill>
                <a:ea typeface="Times New Roman"/>
                <a:cs typeface="Times New Roman"/>
                <a:sym typeface="Times New Roman"/>
              </a:rPr>
              <a:t>Sessions took place in the unit theater, a big room with one big table. </a:t>
            </a:r>
          </a:p>
        </p:txBody>
      </p:sp>
      <p:sp>
        <p:nvSpPr>
          <p:cNvPr id="98" name="The participants  were from Albania, Greece, Romania, the Netherlands and Nigeria. They ware about  24-50 years old. The vast majority was either orphaned by father or had never met him and a fairly significant percentage despite their young age, had chi"/>
          <p:cNvSpPr txBox="1"/>
          <p:nvPr/>
        </p:nvSpPr>
        <p:spPr>
          <a:xfrm>
            <a:off x="170048" y="2782911"/>
            <a:ext cx="8146367" cy="18543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300"/>
              </a:spcBef>
              <a:defRPr sz="1600"/>
            </a:pPr>
            <a:r>
              <a:rPr lang="en-US" b="1" dirty="0">
                <a:solidFill>
                  <a:srgbClr val="7030A0"/>
                </a:solidFill>
                <a:uFill>
                  <a:solidFill>
                    <a:srgbClr val="FF40FF"/>
                  </a:solidFill>
                </a:uFill>
                <a:ea typeface="Times Roman"/>
                <a:cs typeface="Times Roman"/>
                <a:sym typeface="Times Roman"/>
              </a:rPr>
              <a:t>Participants</a:t>
            </a:r>
            <a:r>
              <a:rPr lang="en-US" b="1" dirty="0">
                <a:solidFill>
                  <a:srgbClr val="7030A0"/>
                </a:solidFill>
                <a:uFill>
                  <a:solidFill>
                    <a:srgbClr val="FF40FF"/>
                  </a:solidFill>
                </a:uFill>
                <a:latin typeface="Times Roman"/>
                <a:ea typeface="Times Roman"/>
                <a:cs typeface="Times Roman"/>
                <a:sym typeface="Times Roman"/>
              </a:rPr>
              <a:t> </a:t>
            </a:r>
            <a:endParaRPr dirty="0">
              <a:solidFill>
                <a:srgbClr val="7030A0"/>
              </a:solidFill>
              <a:uFill>
                <a:solidFill>
                  <a:srgbClr val="FF40FF"/>
                </a:solidFill>
              </a:uFill>
              <a:ea typeface="Times Roman"/>
              <a:cs typeface="Times Roman"/>
              <a:sym typeface="Times Roman"/>
            </a:endParaRPr>
          </a:p>
          <a:p>
            <a:pPr algn="just">
              <a:spcBef>
                <a:spcPts val="300"/>
              </a:spcBef>
              <a:defRPr sz="1600"/>
            </a:pPr>
            <a:r>
              <a:rPr dirty="0">
                <a:uFill>
                  <a:solidFill>
                    <a:srgbClr val="FF40FF"/>
                  </a:solidFill>
                </a:uFill>
                <a:ea typeface="Times Roman"/>
                <a:cs typeface="Times Roman"/>
                <a:sym typeface="Times Roman"/>
              </a:rPr>
              <a:t>The participants  were from Albania, Greece, Romania, the Netherlands and Nigeria. They ware about  24-50 years old. The vast majority was either orphaned by father or had never met him and a fairly significant percentage despite their young age, had children. In the majority they were divorced, or in relation to someone who was an inmate as well. They were all working before prison, most were detained for drug trafficking, one had been imprisoned for kidnapping and extortion and one did not reveal the reason for her detention.</a:t>
            </a:r>
          </a:p>
        </p:txBody>
      </p:sp>
      <p:sp>
        <p:nvSpPr>
          <p:cNvPr id="100" name="Materials and Procedure…"/>
          <p:cNvSpPr txBox="1"/>
          <p:nvPr/>
        </p:nvSpPr>
        <p:spPr>
          <a:xfrm>
            <a:off x="177688" y="5085184"/>
            <a:ext cx="8149929" cy="777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1200"/>
              </a:spcBef>
              <a:defRPr sz="1200">
                <a:uFill>
                  <a:solidFill>
                    <a:srgbClr val="000000"/>
                  </a:solidFill>
                </a:uFill>
                <a:latin typeface="+mn-lt"/>
                <a:ea typeface="+mn-ea"/>
                <a:cs typeface="+mn-cs"/>
                <a:sym typeface="Helvetica Neue"/>
              </a:defRPr>
            </a:pPr>
            <a:r>
              <a:rPr sz="1400" b="1" dirty="0" smtClean="0">
                <a:solidFill>
                  <a:srgbClr val="7030A0"/>
                </a:solidFill>
                <a:uFill>
                  <a:solidFill>
                    <a:srgbClr val="FF40FF"/>
                  </a:solidFill>
                </a:uFill>
                <a:ea typeface="Times Roman"/>
                <a:cs typeface="Times Roman"/>
                <a:sym typeface="Times Roman"/>
              </a:rPr>
              <a:t>Materials </a:t>
            </a:r>
            <a:r>
              <a:rPr sz="1400" b="1" dirty="0">
                <a:solidFill>
                  <a:srgbClr val="7030A0"/>
                </a:solidFill>
                <a:uFill>
                  <a:solidFill>
                    <a:srgbClr val="FF40FF"/>
                  </a:solidFill>
                </a:uFill>
                <a:ea typeface="Times Roman"/>
                <a:cs typeface="Times Roman"/>
                <a:sym typeface="Times Roman"/>
              </a:rPr>
              <a:t>and Procedure </a:t>
            </a:r>
          </a:p>
          <a:p>
            <a:pPr>
              <a:spcBef>
                <a:spcPts val="300"/>
              </a:spcBef>
              <a:defRPr sz="1400"/>
            </a:pPr>
            <a:r>
              <a:rPr sz="1400" dirty="0"/>
              <a:t>Audiovisual Media, Watercolors, Acrylics, chalk and oil pastels, crayons, and markers were made available for all sessions.</a:t>
            </a:r>
          </a:p>
        </p:txBody>
      </p:sp>
      <p:pic>
        <p:nvPicPr>
          <p:cNvPr id="7"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8"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9"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10"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11"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12"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he benefits of applying PHOTOTHERAPY in prisons:…"/>
          <p:cNvSpPr txBox="1"/>
          <p:nvPr/>
        </p:nvSpPr>
        <p:spPr>
          <a:xfrm>
            <a:off x="0" y="764704"/>
            <a:ext cx="9164320" cy="57861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just">
              <a:lnSpc>
                <a:spcPts val="3700"/>
              </a:lnSpc>
              <a:defRPr sz="1466">
                <a:uFill>
                  <a:solidFill>
                    <a:srgbClr val="000000"/>
                  </a:solidFill>
                </a:uFill>
              </a:defRPr>
            </a:pPr>
            <a:r>
              <a:rPr sz="1400" b="1" dirty="0" smtClean="0">
                <a:solidFill>
                  <a:srgbClr val="7030A0"/>
                </a:solidFill>
              </a:rPr>
              <a:t>The </a:t>
            </a:r>
            <a:r>
              <a:rPr sz="1400" b="1" dirty="0">
                <a:solidFill>
                  <a:srgbClr val="7030A0"/>
                </a:solidFill>
              </a:rPr>
              <a:t>benefits of applying PHOTOTHERAPY in prisons</a:t>
            </a:r>
            <a:r>
              <a:rPr sz="1400" b="1" dirty="0" smtClean="0">
                <a:solidFill>
                  <a:srgbClr val="7030A0"/>
                </a:solidFill>
              </a:rPr>
              <a:t>:</a:t>
            </a:r>
            <a:endParaRPr sz="1400" dirty="0">
              <a:solidFill>
                <a:srgbClr val="7030A0"/>
              </a:solidFill>
              <a:ea typeface="Times Roman"/>
              <a:cs typeface="Times Roman"/>
              <a:sym typeface="Times Roman"/>
            </a:endParaRPr>
          </a:p>
          <a:p>
            <a:pPr marL="457200" indent="-317500" algn="just">
              <a:lnSpc>
                <a:spcPts val="3700"/>
              </a:lnSpc>
              <a:buClr>
                <a:srgbClr val="000000"/>
              </a:buClr>
              <a:buSzPct val="100000"/>
              <a:buFont typeface="Calibri"/>
              <a:buChar char="•"/>
              <a:defRPr sz="1466">
                <a:uFill>
                  <a:solidFill>
                    <a:srgbClr val="000000"/>
                  </a:solidFill>
                </a:uFill>
              </a:defRPr>
            </a:pPr>
            <a:r>
              <a:rPr sz="1400" dirty="0"/>
              <a:t>Phototherapy is a unique tool that reveals both unconscious and conscious defenses, </a:t>
            </a:r>
            <a:r>
              <a:rPr sz="1400" dirty="0" smtClean="0"/>
              <a:t>and </a:t>
            </a:r>
            <a:r>
              <a:rPr sz="1400" dirty="0"/>
              <a:t>is able to overcome issues such as learning and language difficulties, cognitive impairments and other communication barriers</a:t>
            </a:r>
            <a:r>
              <a:rPr sz="1400" dirty="0" smtClean="0"/>
              <a:t>.</a:t>
            </a:r>
            <a:endParaRPr sz="1400" dirty="0"/>
          </a:p>
          <a:p>
            <a:pPr marL="457200" indent="-317500" algn="just">
              <a:lnSpc>
                <a:spcPts val="3700"/>
              </a:lnSpc>
              <a:buClr>
                <a:srgbClr val="000000"/>
              </a:buClr>
              <a:buSzPct val="100000"/>
              <a:buFont typeface="Calibri"/>
              <a:buChar char="•"/>
              <a:defRPr sz="1466">
                <a:uFill>
                  <a:solidFill>
                    <a:srgbClr val="000000"/>
                  </a:solidFill>
                </a:uFill>
              </a:defRPr>
            </a:pPr>
            <a:r>
              <a:rPr sz="1400" dirty="0"/>
              <a:t>It helps in overcoming one's reluctance to </a:t>
            </a:r>
            <a:r>
              <a:rPr sz="1400" dirty="0" smtClean="0"/>
              <a:t>self-awareness</a:t>
            </a:r>
            <a:endParaRPr sz="1400" dirty="0"/>
          </a:p>
          <a:p>
            <a:pPr marL="457200" indent="-317500" algn="just">
              <a:lnSpc>
                <a:spcPts val="3700"/>
              </a:lnSpc>
              <a:buClr>
                <a:srgbClr val="000000"/>
              </a:buClr>
              <a:buSzPct val="100000"/>
              <a:buFont typeface="Calibri"/>
              <a:buChar char="•"/>
              <a:defRPr sz="1466">
                <a:uFill>
                  <a:solidFill>
                    <a:srgbClr val="000000"/>
                  </a:solidFill>
                </a:uFill>
              </a:defRPr>
            </a:pPr>
            <a:r>
              <a:rPr sz="1400" dirty="0"/>
              <a:t>Removes barriers in communication and verbal expression, especially regarding issues that are often </a:t>
            </a:r>
            <a:r>
              <a:rPr sz="1400" dirty="0" smtClean="0"/>
              <a:t>seen </a:t>
            </a:r>
            <a:r>
              <a:rPr sz="1400" dirty="0"/>
              <a:t>as </a:t>
            </a:r>
            <a:r>
              <a:rPr lang="en-US" sz="1400" dirty="0" smtClean="0"/>
              <a:t>threatening </a:t>
            </a:r>
            <a:r>
              <a:rPr sz="1400" dirty="0" smtClean="0"/>
              <a:t>for </a:t>
            </a:r>
            <a:r>
              <a:rPr sz="1400" dirty="0"/>
              <a:t>the offenders, therefore participants do not feel in a vulnerable </a:t>
            </a:r>
            <a:r>
              <a:rPr sz="1400" dirty="0" smtClean="0"/>
              <a:t>position</a:t>
            </a:r>
            <a:endParaRPr sz="1400" dirty="0"/>
          </a:p>
          <a:p>
            <a:pPr marL="457200" indent="-317500" algn="just">
              <a:lnSpc>
                <a:spcPts val="3700"/>
              </a:lnSpc>
              <a:buClr>
                <a:srgbClr val="000000"/>
              </a:buClr>
              <a:buSzPct val="100000"/>
              <a:buFont typeface="Calibri"/>
              <a:buChar char="•"/>
              <a:defRPr sz="1466">
                <a:uFill>
                  <a:solidFill>
                    <a:srgbClr val="000000"/>
                  </a:solidFill>
                </a:uFill>
              </a:defRPr>
            </a:pPr>
            <a:r>
              <a:rPr sz="1400" dirty="0"/>
              <a:t>Photo-therapy is a creative tool that facilitates redirection of primitive impulses (aggression, sexuality, escape) that are often evident in penitentiaries</a:t>
            </a:r>
            <a:r>
              <a:rPr sz="1400" dirty="0" smtClean="0"/>
              <a:t>.</a:t>
            </a:r>
            <a:endParaRPr sz="1400" dirty="0"/>
          </a:p>
          <a:p>
            <a:pPr marL="457200" indent="-317500" algn="just">
              <a:lnSpc>
                <a:spcPts val="3700"/>
              </a:lnSpc>
              <a:buClr>
                <a:srgbClr val="000000"/>
              </a:buClr>
              <a:buSzPct val="100000"/>
              <a:buFont typeface="Calibri"/>
              <a:buChar char="•"/>
              <a:defRPr sz="1466">
                <a:uFill>
                  <a:solidFill>
                    <a:srgbClr val="000000"/>
                  </a:solidFill>
                </a:uFill>
              </a:defRPr>
            </a:pPr>
            <a:r>
              <a:rPr sz="1400" dirty="0"/>
              <a:t>It allows expressions that are socially acceptable both within the prison subculture and the wider societal culture</a:t>
            </a:r>
            <a:r>
              <a:rPr sz="1400" dirty="0" smtClean="0"/>
              <a:t>.</a:t>
            </a:r>
            <a:endParaRPr sz="1400" dirty="0"/>
          </a:p>
          <a:p>
            <a:pPr marL="457200" indent="-317500" algn="just">
              <a:lnSpc>
                <a:spcPts val="3700"/>
              </a:lnSpc>
              <a:buClr>
                <a:srgbClr val="000000"/>
              </a:buClr>
              <a:buSzPct val="100000"/>
              <a:buFont typeface="Calibri"/>
              <a:buChar char="•"/>
              <a:defRPr sz="1466">
                <a:uFill>
                  <a:solidFill>
                    <a:srgbClr val="000000"/>
                  </a:solidFill>
                </a:uFill>
              </a:defRPr>
            </a:pPr>
            <a:r>
              <a:rPr sz="1400" dirty="0"/>
              <a:t>It utilizes creativity that relates with the intense existential and spiritual need for "escape" from the confining environment of the prison.</a:t>
            </a:r>
            <a:br>
              <a:rPr sz="1400" dirty="0"/>
            </a:br>
            <a:endParaRPr sz="1400" dirty="0"/>
          </a:p>
        </p:txBody>
      </p:sp>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Workshop objectives:…"/>
          <p:cNvSpPr txBox="1"/>
          <p:nvPr/>
        </p:nvSpPr>
        <p:spPr>
          <a:xfrm>
            <a:off x="251520" y="260648"/>
            <a:ext cx="8568952" cy="896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numCol="2">
            <a:spAutoFit/>
          </a:bodyPr>
          <a:lstStyle/>
          <a:p>
            <a:pPr algn="just">
              <a:lnSpc>
                <a:spcPts val="5200"/>
              </a:lnSpc>
              <a:spcBef>
                <a:spcPts val="1200"/>
              </a:spcBef>
              <a:defRPr sz="2666" b="1">
                <a:uFill>
                  <a:solidFill>
                    <a:srgbClr val="000000"/>
                  </a:solidFill>
                </a:uFill>
              </a:defRPr>
            </a:pPr>
            <a:endParaRPr lang="en-US" dirty="0" smtClean="0"/>
          </a:p>
          <a:p>
            <a:pPr algn="just">
              <a:lnSpc>
                <a:spcPts val="5200"/>
              </a:lnSpc>
              <a:spcBef>
                <a:spcPts val="1200"/>
              </a:spcBef>
              <a:defRPr sz="2666" b="1">
                <a:uFill>
                  <a:solidFill>
                    <a:srgbClr val="000000"/>
                  </a:solidFill>
                </a:uFill>
              </a:defRPr>
            </a:pPr>
            <a:r>
              <a:rPr dirty="0" smtClean="0">
                <a:solidFill>
                  <a:srgbClr val="7030A0"/>
                </a:solidFill>
              </a:rPr>
              <a:t>Workshop </a:t>
            </a:r>
            <a:r>
              <a:rPr dirty="0">
                <a:solidFill>
                  <a:srgbClr val="7030A0"/>
                </a:solidFill>
              </a:rPr>
              <a:t>objectives:</a:t>
            </a:r>
          </a:p>
          <a:p>
            <a:pPr algn="just">
              <a:lnSpc>
                <a:spcPts val="4100"/>
              </a:lnSpc>
              <a:spcBef>
                <a:spcPts val="1200"/>
              </a:spcBef>
              <a:defRPr sz="1466" b="1">
                <a:uFill>
                  <a:solidFill>
                    <a:srgbClr val="000000"/>
                  </a:solidFill>
                </a:uFill>
              </a:defRPr>
            </a:pPr>
            <a:r>
              <a:rPr sz="1766" dirty="0"/>
              <a:t>Specific objectives were set for the target group in </a:t>
            </a:r>
            <a:r>
              <a:rPr sz="1766" dirty="0" err="1"/>
              <a:t>Thiva</a:t>
            </a:r>
            <a:r>
              <a:rPr sz="1766" dirty="0"/>
              <a:t> 102km, based on the identified needs:</a:t>
            </a:r>
            <a:r>
              <a:rPr b="0" dirty="0"/>
              <a:t> </a:t>
            </a:r>
            <a:endParaRPr sz="1200" dirty="0">
              <a:ea typeface="Times Roman"/>
              <a:cs typeface="Times Roman"/>
              <a:sym typeface="Times Roman"/>
            </a:endParaRPr>
          </a:p>
          <a:p>
            <a:pPr marL="147052" indent="-147052" algn="just">
              <a:lnSpc>
                <a:spcPts val="3700"/>
              </a:lnSpc>
              <a:spcBef>
                <a:spcPts val="1200"/>
              </a:spcBef>
              <a:buSzPct val="100000"/>
              <a:buChar char="•"/>
              <a:defRPr sz="1466" b="1">
                <a:uFill>
                  <a:solidFill>
                    <a:srgbClr val="000000"/>
                  </a:solidFill>
                </a:uFill>
              </a:defRPr>
            </a:pPr>
            <a:r>
              <a:rPr dirty="0"/>
              <a:t> Universality / Interpersonal learning</a:t>
            </a:r>
            <a:endParaRPr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r>
              <a:rPr dirty="0"/>
              <a:t>Emotional expression and relief </a:t>
            </a:r>
            <a:endParaRPr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r>
              <a:rPr dirty="0"/>
              <a:t>Finding hope</a:t>
            </a:r>
            <a:endParaRPr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r>
              <a:rPr dirty="0"/>
              <a:t>Reconstructive </a:t>
            </a:r>
            <a:r>
              <a:rPr dirty="0" smtClean="0"/>
              <a:t>experience</a:t>
            </a:r>
            <a:endParaRPr lang="en-US" dirty="0" smtClean="0"/>
          </a:p>
          <a:p>
            <a:pPr marL="147052" indent="-147052" algn="just">
              <a:lnSpc>
                <a:spcPts val="3700"/>
              </a:lnSpc>
              <a:spcBef>
                <a:spcPts val="1200"/>
              </a:spcBef>
              <a:buSzPct val="100000"/>
              <a:buChar char="•"/>
              <a:defRPr sz="1466" b="1" i="1">
                <a:uFill>
                  <a:solidFill>
                    <a:srgbClr val="000000"/>
                  </a:solidFill>
                </a:uFill>
              </a:defRPr>
            </a:pPr>
            <a:endParaRPr lang="en-US"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endParaRPr lang="en-US" sz="1200" dirty="0" smtClean="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endParaRPr lang="en-US"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endParaRPr lang="en-US" sz="1200" dirty="0" smtClean="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endParaRPr sz="120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endParaRPr lang="en-US" dirty="0" smtClean="0"/>
          </a:p>
          <a:p>
            <a:pPr marL="147052" indent="-147052" algn="just">
              <a:lnSpc>
                <a:spcPts val="3700"/>
              </a:lnSpc>
              <a:spcBef>
                <a:spcPts val="1200"/>
              </a:spcBef>
              <a:buSzPct val="100000"/>
              <a:buChar char="•"/>
              <a:defRPr sz="1466" b="1" i="1">
                <a:uFill>
                  <a:solidFill>
                    <a:srgbClr val="000000"/>
                  </a:solidFill>
                </a:uFill>
              </a:defRPr>
            </a:pPr>
            <a:endParaRPr lang="en-US" dirty="0"/>
          </a:p>
          <a:p>
            <a:pPr marL="147052" indent="-147052" algn="just">
              <a:lnSpc>
                <a:spcPts val="3700"/>
              </a:lnSpc>
              <a:spcBef>
                <a:spcPts val="1200"/>
              </a:spcBef>
              <a:buSzPct val="100000"/>
              <a:buChar char="•"/>
              <a:defRPr sz="1466" b="1" i="1">
                <a:uFill>
                  <a:solidFill>
                    <a:srgbClr val="000000"/>
                  </a:solidFill>
                </a:uFill>
              </a:defRPr>
            </a:pPr>
            <a:endParaRPr lang="en-US" dirty="0" smtClean="0"/>
          </a:p>
          <a:p>
            <a:pPr marL="147052" indent="-147052" algn="just">
              <a:lnSpc>
                <a:spcPts val="3700"/>
              </a:lnSpc>
              <a:spcBef>
                <a:spcPts val="1200"/>
              </a:spcBef>
              <a:buSzPct val="100000"/>
              <a:buChar char="•"/>
              <a:defRPr sz="1466" b="1" i="1">
                <a:uFill>
                  <a:solidFill>
                    <a:srgbClr val="000000"/>
                  </a:solidFill>
                </a:uFill>
              </a:defRPr>
            </a:pPr>
            <a:endParaRPr lang="en-US" dirty="0"/>
          </a:p>
          <a:p>
            <a:pPr marL="147052" indent="-147052" algn="just">
              <a:lnSpc>
                <a:spcPts val="3700"/>
              </a:lnSpc>
              <a:spcBef>
                <a:spcPts val="1200"/>
              </a:spcBef>
              <a:buSzPct val="100000"/>
              <a:buChar char="•"/>
              <a:defRPr sz="1466" b="1" i="1">
                <a:uFill>
                  <a:solidFill>
                    <a:srgbClr val="000000"/>
                  </a:solidFill>
                </a:uFill>
              </a:defRPr>
            </a:pPr>
            <a:endParaRPr lang="en-US" dirty="0" smtClean="0"/>
          </a:p>
          <a:p>
            <a:pPr marL="147052" indent="-147052" algn="just">
              <a:lnSpc>
                <a:spcPts val="3700"/>
              </a:lnSpc>
              <a:spcBef>
                <a:spcPts val="1200"/>
              </a:spcBef>
              <a:buSzPct val="100000"/>
              <a:buChar char="•"/>
              <a:defRPr sz="1466" b="1" i="1">
                <a:uFill>
                  <a:solidFill>
                    <a:srgbClr val="000000"/>
                  </a:solidFill>
                </a:uFill>
              </a:defRPr>
            </a:pPr>
            <a:r>
              <a:rPr dirty="0" smtClean="0"/>
              <a:t>Enhancement </a:t>
            </a:r>
            <a:r>
              <a:rPr dirty="0"/>
              <a:t>of Social </a:t>
            </a:r>
            <a:r>
              <a:rPr dirty="0" smtClean="0"/>
              <a:t>Skills</a:t>
            </a:r>
            <a:endParaRPr lang="en-US" sz="1200" dirty="0" smtClean="0"/>
          </a:p>
          <a:p>
            <a:pPr marL="147052" indent="-147052" algn="just">
              <a:lnSpc>
                <a:spcPts val="3700"/>
              </a:lnSpc>
              <a:spcBef>
                <a:spcPts val="1200"/>
              </a:spcBef>
              <a:buSzPct val="100000"/>
              <a:buChar char="•"/>
              <a:defRPr sz="1466" b="1" i="1">
                <a:uFill>
                  <a:solidFill>
                    <a:srgbClr val="000000"/>
                  </a:solidFill>
                </a:uFill>
              </a:defRPr>
            </a:pPr>
            <a:r>
              <a:rPr lang="en-US" sz="1200" dirty="0" smtClean="0"/>
              <a:t>Self-acceptance</a:t>
            </a:r>
            <a:endParaRPr lang="en-US" sz="1050" dirty="0">
              <a:ea typeface="Times Roman"/>
              <a:cs typeface="Times Roman"/>
              <a:sym typeface="Times Roman"/>
            </a:endParaRPr>
          </a:p>
          <a:p>
            <a:pPr marL="147052" indent="-147052" algn="just">
              <a:lnSpc>
                <a:spcPts val="3700"/>
              </a:lnSpc>
              <a:spcBef>
                <a:spcPts val="1200"/>
              </a:spcBef>
              <a:buSzPct val="100000"/>
              <a:buChar char="•"/>
              <a:defRPr sz="1466" b="1" i="1">
                <a:uFill>
                  <a:solidFill>
                    <a:srgbClr val="000000"/>
                  </a:solidFill>
                </a:uFill>
              </a:defRPr>
            </a:pPr>
            <a:r>
              <a:rPr lang="en-US" sz="1200" dirty="0"/>
              <a:t>Meaning making &amp; improvement of quality of life</a:t>
            </a:r>
          </a:p>
          <a:p>
            <a:pPr marL="147052" indent="-147052" algn="just">
              <a:lnSpc>
                <a:spcPts val="3700"/>
              </a:lnSpc>
              <a:spcBef>
                <a:spcPts val="1200"/>
              </a:spcBef>
              <a:buSzPct val="100000"/>
              <a:buChar char="•"/>
              <a:defRPr sz="1466" b="1" i="1">
                <a:uFill>
                  <a:solidFill>
                    <a:srgbClr val="000000"/>
                  </a:solidFill>
                </a:uFill>
              </a:defRPr>
            </a:pPr>
            <a:r>
              <a:rPr lang="en-US" sz="1200" dirty="0"/>
              <a:t>Altruism</a:t>
            </a:r>
          </a:p>
          <a:p>
            <a:pPr marL="147052" indent="-147052" algn="just">
              <a:lnSpc>
                <a:spcPts val="3700"/>
              </a:lnSpc>
              <a:spcBef>
                <a:spcPts val="1200"/>
              </a:spcBef>
              <a:buSzPct val="100000"/>
              <a:buChar char="•"/>
              <a:defRPr sz="1466" b="1" i="1">
                <a:uFill>
                  <a:solidFill>
                    <a:srgbClr val="000000"/>
                  </a:solidFill>
                </a:uFill>
              </a:defRPr>
            </a:pPr>
            <a:r>
              <a:rPr lang="en-US" sz="1200" dirty="0"/>
              <a:t>Cohesion</a:t>
            </a:r>
          </a:p>
          <a:p>
            <a:pPr algn="just">
              <a:lnSpc>
                <a:spcPts val="3700"/>
              </a:lnSpc>
              <a:spcBef>
                <a:spcPts val="1200"/>
              </a:spcBef>
              <a:defRPr sz="1466">
                <a:uFill>
                  <a:solidFill>
                    <a:srgbClr val="000000"/>
                  </a:solidFill>
                </a:uFill>
              </a:defRPr>
            </a:pPr>
            <a:endParaRPr sz="1200" dirty="0">
              <a:ea typeface="Times Roman"/>
              <a:cs typeface="Times Roman"/>
              <a:sym typeface="Times Roman"/>
            </a:endParaRPr>
          </a:p>
        </p:txBody>
      </p:sp>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METHODS/PHOTOTHERAPY TECHNIQUES…"/>
          <p:cNvSpPr txBox="1"/>
          <p:nvPr/>
        </p:nvSpPr>
        <p:spPr>
          <a:xfrm>
            <a:off x="251248" y="1124744"/>
            <a:ext cx="8640960" cy="51578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just">
              <a:lnSpc>
                <a:spcPts val="5100"/>
              </a:lnSpc>
              <a:spcBef>
                <a:spcPts val="1200"/>
              </a:spcBef>
              <a:defRPr sz="1466" b="1">
                <a:uFill>
                  <a:solidFill>
                    <a:srgbClr val="000000"/>
                  </a:solidFill>
                </a:uFill>
              </a:defRPr>
            </a:pPr>
            <a:r>
              <a:rPr lang="en-US" sz="2600" b="1" dirty="0">
                <a:solidFill>
                  <a:srgbClr val="7030A0"/>
                </a:solidFill>
                <a:uFill>
                  <a:solidFill>
                    <a:srgbClr val="000000"/>
                  </a:solidFill>
                </a:uFill>
              </a:rPr>
              <a:t>METHODS/</a:t>
            </a:r>
            <a:r>
              <a:rPr sz="2600" dirty="0" smtClean="0">
                <a:solidFill>
                  <a:srgbClr val="7030A0"/>
                </a:solidFill>
              </a:rPr>
              <a:t>TECHNIQUES</a:t>
            </a:r>
            <a:endParaRPr sz="2600" dirty="0">
              <a:solidFill>
                <a:srgbClr val="7030A0"/>
              </a:solidFill>
            </a:endParaRPr>
          </a:p>
          <a:p>
            <a:pPr algn="just">
              <a:lnSpc>
                <a:spcPts val="3700"/>
              </a:lnSpc>
              <a:spcBef>
                <a:spcPts val="1200"/>
              </a:spcBef>
              <a:defRPr sz="1466">
                <a:uFill>
                  <a:solidFill>
                    <a:srgbClr val="000000"/>
                  </a:solidFill>
                </a:uFill>
              </a:defRPr>
            </a:pPr>
            <a:r>
              <a:rPr dirty="0" smtClean="0"/>
              <a:t>There </a:t>
            </a:r>
            <a:r>
              <a:rPr dirty="0"/>
              <a:t>are many ways of using photography as a therapeutic medium. The methods we applied were mainly</a:t>
            </a:r>
            <a:r>
              <a:rPr dirty="0" smtClean="0"/>
              <a:t>:</a:t>
            </a:r>
            <a:endParaRPr lang="en-US" dirty="0" smtClean="0"/>
          </a:p>
          <a:p>
            <a:pPr algn="just">
              <a:lnSpc>
                <a:spcPts val="3700"/>
              </a:lnSpc>
              <a:spcBef>
                <a:spcPts val="1200"/>
              </a:spcBef>
              <a:defRPr sz="1466">
                <a:uFill>
                  <a:solidFill>
                    <a:srgbClr val="000000"/>
                  </a:solidFill>
                </a:uFill>
              </a:defRPr>
            </a:pPr>
            <a:endParaRPr sz="1200" dirty="0">
              <a:ea typeface="Times Roman"/>
              <a:cs typeface="Times Roman"/>
              <a:sym typeface="Times Roman"/>
            </a:endParaRPr>
          </a:p>
          <a:p>
            <a:pPr marL="457200" indent="-317500" algn="just">
              <a:lnSpc>
                <a:spcPts val="3700"/>
              </a:lnSpc>
              <a:buClr>
                <a:srgbClr val="000000"/>
              </a:buClr>
              <a:buSzPct val="100000"/>
              <a:buFont typeface="Calibri"/>
              <a:buChar char="•"/>
              <a:defRPr sz="1466" i="1">
                <a:uFill>
                  <a:solidFill>
                    <a:srgbClr val="000000"/>
                  </a:solidFill>
                </a:uFill>
              </a:defRPr>
            </a:pPr>
            <a:r>
              <a:rPr b="1" i="0" dirty="0"/>
              <a:t>Projection:</a:t>
            </a:r>
            <a:r>
              <a:rPr dirty="0"/>
              <a:t>. This reflects the projective process arising from inside the participants own unconscious inner map of reality, </a:t>
            </a:r>
            <a:r>
              <a:rPr dirty="0" smtClean="0"/>
              <a:t>which </a:t>
            </a:r>
            <a:r>
              <a:rPr dirty="0"/>
              <a:t>determines how they make sense of what they see. Therefore this technique relates to all photos because it is about how people interact with </a:t>
            </a:r>
            <a:r>
              <a:rPr dirty="0" smtClean="0"/>
              <a:t>them</a:t>
            </a:r>
            <a:endParaRPr b="1" i="0" dirty="0">
              <a:ea typeface="Arial"/>
              <a:cs typeface="Arial"/>
              <a:sym typeface="Arial"/>
            </a:endParaRPr>
          </a:p>
          <a:p>
            <a:pPr marL="457200" indent="-317500" algn="just">
              <a:lnSpc>
                <a:spcPts val="3700"/>
              </a:lnSpc>
              <a:spcBef>
                <a:spcPts val="1200"/>
              </a:spcBef>
              <a:buClr>
                <a:srgbClr val="000000"/>
              </a:buClr>
              <a:buSzPct val="100000"/>
              <a:buFont typeface="Calibri"/>
              <a:buChar char="•"/>
              <a:defRPr sz="1466" i="1">
                <a:uFill>
                  <a:solidFill>
                    <a:srgbClr val="000000"/>
                  </a:solidFill>
                </a:uFill>
              </a:defRPr>
            </a:pPr>
            <a:r>
              <a:rPr b="1" i="0" dirty="0"/>
              <a:t>Self-portrait:-</a:t>
            </a:r>
            <a:r>
              <a:rPr b="1" dirty="0"/>
              <a:t> </a:t>
            </a:r>
            <a:r>
              <a:rPr dirty="0"/>
              <a:t>any kind of photos that clients have made of themselves, either literally or metaphorically (but where in all cases they themselves had total control and power over all aspects of the images creation</a:t>
            </a:r>
            <a:r>
              <a:rPr dirty="0" smtClean="0"/>
              <a:t>)</a:t>
            </a:r>
            <a:endParaRPr dirty="0"/>
          </a:p>
          <a:p>
            <a:pPr marL="457200" indent="-317500" algn="just">
              <a:lnSpc>
                <a:spcPts val="3700"/>
              </a:lnSpc>
              <a:spcBef>
                <a:spcPts val="1200"/>
              </a:spcBef>
              <a:buClr>
                <a:srgbClr val="000000"/>
              </a:buClr>
              <a:buSzPct val="100000"/>
              <a:buFont typeface="Calibri"/>
              <a:buChar char="•"/>
              <a:defRPr sz="1466" b="1">
                <a:uFill>
                  <a:solidFill>
                    <a:srgbClr val="000000"/>
                  </a:solidFill>
                </a:uFill>
              </a:defRPr>
            </a:pPr>
            <a:r>
              <a:rPr dirty="0"/>
              <a:t>Photo-Art Therapy : </a:t>
            </a:r>
            <a:r>
              <a:rPr b="0" i="1" dirty="0"/>
              <a:t>Combination of Photography and Art Therapy.</a:t>
            </a:r>
            <a:endParaRPr dirty="0">
              <a:ea typeface="Arial"/>
              <a:cs typeface="Arial"/>
              <a:sym typeface="Arial"/>
            </a:endParaRPr>
          </a:p>
        </p:txBody>
      </p:sp>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hotographic Images and Creative writting…"/>
          <p:cNvSpPr txBox="1"/>
          <p:nvPr/>
        </p:nvSpPr>
        <p:spPr>
          <a:xfrm>
            <a:off x="2398842" y="1196679"/>
            <a:ext cx="5989581"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600" b="1">
                <a:uFill>
                  <a:solidFill>
                    <a:srgbClr val="000000"/>
                  </a:solidFill>
                </a:uFill>
                <a:latin typeface="+mn-lt"/>
                <a:ea typeface="+mn-ea"/>
                <a:cs typeface="+mn-cs"/>
                <a:sym typeface="Helvetica Neue"/>
              </a:defRPr>
            </a:pPr>
            <a:r>
              <a:rPr dirty="0">
                <a:solidFill>
                  <a:schemeClr val="tx1"/>
                </a:solidFill>
                <a:uFill>
                  <a:solidFill>
                    <a:srgbClr val="333333"/>
                  </a:solidFill>
                </a:uFill>
                <a:ea typeface="Helvetica"/>
                <a:cs typeface="Helvetica"/>
                <a:sym typeface="Helvetica"/>
              </a:rPr>
              <a:t>Photographic Images and Creative </a:t>
            </a:r>
            <a:r>
              <a:rPr dirty="0" smtClean="0">
                <a:solidFill>
                  <a:schemeClr val="tx1"/>
                </a:solidFill>
                <a:uFill>
                  <a:solidFill>
                    <a:srgbClr val="333333"/>
                  </a:solidFill>
                </a:uFill>
                <a:ea typeface="Helvetica"/>
                <a:cs typeface="Helvetica"/>
                <a:sym typeface="Helvetica"/>
              </a:rPr>
              <a:t>writing</a:t>
            </a:r>
            <a:endParaRPr dirty="0">
              <a:solidFill>
                <a:schemeClr val="tx1"/>
              </a:solidFill>
              <a:uFill>
                <a:solidFill>
                  <a:srgbClr val="333333"/>
                </a:solidFill>
              </a:uFill>
              <a:ea typeface="Helvetica"/>
              <a:cs typeface="Helvetica"/>
              <a:sym typeface="Helvetica"/>
            </a:endParaRPr>
          </a:p>
          <a:p>
            <a:pPr>
              <a:defRPr sz="2000">
                <a:uFill>
                  <a:solidFill>
                    <a:srgbClr val="000000"/>
                  </a:solidFill>
                </a:uFill>
                <a:latin typeface="+mn-lt"/>
                <a:ea typeface="+mn-ea"/>
                <a:cs typeface="+mn-cs"/>
                <a:sym typeface="Helvetica Neue"/>
              </a:defRPr>
            </a:pPr>
            <a:r>
              <a:rPr sz="1600" dirty="0">
                <a:solidFill>
                  <a:schemeClr val="tx1"/>
                </a:solidFill>
                <a:uFill>
                  <a:solidFill>
                    <a:srgbClr val="333333"/>
                  </a:solidFill>
                </a:uFill>
                <a:ea typeface="Helvetica"/>
                <a:cs typeface="Helvetica"/>
                <a:sym typeface="Helvetica"/>
              </a:rPr>
              <a:t>Projective techniques- Working with other’s pictures</a:t>
            </a:r>
            <a:r>
              <a:rPr dirty="0">
                <a:solidFill>
                  <a:schemeClr val="tx1"/>
                </a:solidFill>
                <a:uFill>
                  <a:solidFill>
                    <a:srgbClr val="333333"/>
                  </a:solidFill>
                </a:uFill>
                <a:ea typeface="Helvetica"/>
                <a:cs typeface="Helvetica"/>
                <a:sym typeface="Helvetica"/>
              </a:rPr>
              <a:t>.</a:t>
            </a:r>
            <a:endParaRPr sz="1750" dirty="0">
              <a:solidFill>
                <a:schemeClr val="tx1"/>
              </a:solidFill>
              <a:uFill>
                <a:solidFill>
                  <a:srgbClr val="333333"/>
                </a:solidFill>
              </a:uFill>
              <a:ea typeface="Helvetica"/>
              <a:cs typeface="Helvetica"/>
              <a:sym typeface="Helvetica"/>
            </a:endParaRPr>
          </a:p>
        </p:txBody>
      </p:sp>
      <p:pic>
        <p:nvPicPr>
          <p:cNvPr id="109" name="nl.example.2.jpg" descr="nl.example.2.jpg"/>
          <p:cNvPicPr>
            <a:picLocks noChangeAspect="1"/>
          </p:cNvPicPr>
          <p:nvPr/>
        </p:nvPicPr>
        <p:blipFill>
          <a:blip cstate="print">
            <a:extLst/>
          </a:blip>
          <a:stretch>
            <a:fillRect/>
          </a:stretch>
        </p:blipFill>
        <p:spPr>
          <a:xfrm>
            <a:off x="48785" y="1988840"/>
            <a:ext cx="6673808" cy="4248472"/>
          </a:xfrm>
          <a:prstGeom prst="rect">
            <a:avLst/>
          </a:prstGeom>
          <a:ln w="12700">
            <a:miter lim="400000"/>
          </a:ln>
        </p:spPr>
      </p:pic>
      <p:sp>
        <p:nvSpPr>
          <p:cNvPr id="112" name="“Speaking about the photographs is easier that speaking directly about oneself.”"/>
          <p:cNvSpPr txBox="1"/>
          <p:nvPr/>
        </p:nvSpPr>
        <p:spPr>
          <a:xfrm>
            <a:off x="6876256" y="2852936"/>
            <a:ext cx="2267744" cy="18620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300"/>
              </a:spcBef>
              <a:defRPr sz="1400">
                <a:solidFill>
                  <a:srgbClr val="242424"/>
                </a:solidFill>
              </a:defRPr>
            </a:pPr>
            <a:r>
              <a:rPr sz="1750" dirty="0">
                <a:solidFill>
                  <a:schemeClr val="tx1"/>
                </a:solidFill>
                <a:uFill>
                  <a:solidFill>
                    <a:srgbClr val="333333"/>
                  </a:solidFill>
                </a:uFill>
                <a:ea typeface="Helvetica"/>
                <a:cs typeface="Helvetica"/>
                <a:sym typeface="Helvetica"/>
              </a:rPr>
              <a:t>“</a:t>
            </a:r>
            <a:r>
              <a:rPr sz="2300" dirty="0">
                <a:solidFill>
                  <a:schemeClr val="tx1"/>
                </a:solidFill>
                <a:ea typeface="Times Roman"/>
                <a:cs typeface="Times Roman"/>
                <a:sym typeface="Times Roman"/>
              </a:rPr>
              <a:t>Speaking about the photographs is easier that speaking directly about </a:t>
            </a:r>
            <a:r>
              <a:rPr sz="2300" dirty="0" smtClean="0">
                <a:solidFill>
                  <a:schemeClr val="tx1"/>
                </a:solidFill>
                <a:ea typeface="Times Roman"/>
                <a:cs typeface="Times Roman"/>
                <a:sym typeface="Times Roman"/>
              </a:rPr>
              <a:t>oneself”</a:t>
            </a:r>
            <a:endParaRPr sz="2300" dirty="0">
              <a:solidFill>
                <a:schemeClr val="tx1"/>
              </a:solidFill>
              <a:ea typeface="Times Roman"/>
              <a:cs typeface="Times Roman"/>
              <a:sym typeface="Times Roman"/>
            </a:endParaRPr>
          </a:p>
        </p:txBody>
      </p:sp>
      <p:sp>
        <p:nvSpPr>
          <p:cNvPr id="113" name="Text"/>
          <p:cNvSpPr txBox="1"/>
          <p:nvPr/>
        </p:nvSpPr>
        <p:spPr>
          <a:xfrm>
            <a:off x="4331122" y="3262456"/>
            <a:ext cx="481756" cy="333088"/>
          </a:xfrm>
          <a:prstGeom prst="rect">
            <a:avLst/>
          </a:prstGeom>
          <a:ln w="12700">
            <a:miter lim="400000"/>
          </a:ln>
        </p:spPr>
        <p:txBody>
          <a:bodyPr wrap="none" lIns="45719" rIns="45719">
            <a:spAutoFit/>
          </a:bodyPr>
          <a:lstStyle/>
          <a:p>
            <a:endParaRPr/>
          </a:p>
        </p:txBody>
      </p:sp>
      <p:sp>
        <p:nvSpPr>
          <p:cNvPr id="114" name="PROJECTION"/>
          <p:cNvSpPr txBox="1"/>
          <p:nvPr/>
        </p:nvSpPr>
        <p:spPr>
          <a:xfrm>
            <a:off x="76641" y="1022797"/>
            <a:ext cx="2233943"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3200" b="1"/>
            </a:lvl1pPr>
          </a:lstStyle>
          <a:p>
            <a:r>
              <a:rPr dirty="0">
                <a:solidFill>
                  <a:srgbClr val="7030A0"/>
                </a:solidFill>
              </a:rPr>
              <a:t>PROJECTION</a:t>
            </a:r>
          </a:p>
        </p:txBody>
      </p:sp>
      <p:pic>
        <p:nvPicPr>
          <p:cNvPr id="10"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11"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12"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13"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14"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15"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varvara.jpg" descr="varvara.jpg"/>
          <p:cNvPicPr>
            <a:picLocks noChangeAspect="1"/>
          </p:cNvPicPr>
          <p:nvPr/>
        </p:nvPicPr>
        <p:blipFill>
          <a:blip r:embed="rId2" cstate="print">
            <a:extLst/>
          </a:blip>
          <a:stretch>
            <a:fillRect/>
          </a:stretch>
        </p:blipFill>
        <p:spPr>
          <a:xfrm>
            <a:off x="3690119" y="3321479"/>
            <a:ext cx="2129301" cy="1376257"/>
          </a:xfrm>
          <a:prstGeom prst="rect">
            <a:avLst/>
          </a:prstGeom>
          <a:ln w="12700">
            <a:miter lim="400000"/>
          </a:ln>
        </p:spPr>
      </p:pic>
      <p:pic>
        <p:nvPicPr>
          <p:cNvPr id="118" name="panagiota.jpg" descr="panagiota.jpg"/>
          <p:cNvPicPr>
            <a:picLocks noChangeAspect="1"/>
          </p:cNvPicPr>
          <p:nvPr/>
        </p:nvPicPr>
        <p:blipFill>
          <a:blip r:embed="rId3" cstate="print">
            <a:extLst/>
          </a:blip>
          <a:stretch>
            <a:fillRect/>
          </a:stretch>
        </p:blipFill>
        <p:spPr>
          <a:xfrm>
            <a:off x="6182568" y="3038140"/>
            <a:ext cx="1310895" cy="1942933"/>
          </a:xfrm>
          <a:prstGeom prst="rect">
            <a:avLst/>
          </a:prstGeom>
          <a:ln w="12700">
            <a:miter lim="400000"/>
          </a:ln>
        </p:spPr>
      </p:pic>
      <p:pic>
        <p:nvPicPr>
          <p:cNvPr id="119" name="alex.jpg" descr="alex.jpg"/>
          <p:cNvPicPr>
            <a:picLocks noChangeAspect="1"/>
          </p:cNvPicPr>
          <p:nvPr/>
        </p:nvPicPr>
        <p:blipFill>
          <a:blip r:embed="rId4" cstate="print">
            <a:extLst/>
          </a:blip>
          <a:stretch>
            <a:fillRect/>
          </a:stretch>
        </p:blipFill>
        <p:spPr>
          <a:xfrm>
            <a:off x="969063" y="3321479"/>
            <a:ext cx="2335517" cy="1461032"/>
          </a:xfrm>
          <a:prstGeom prst="rect">
            <a:avLst/>
          </a:prstGeom>
          <a:ln w="12700">
            <a:miter lim="400000"/>
          </a:ln>
        </p:spPr>
      </p:pic>
      <p:sp>
        <p:nvSpPr>
          <p:cNvPr id="120" name="New Insights…"/>
          <p:cNvSpPr txBox="1"/>
          <p:nvPr/>
        </p:nvSpPr>
        <p:spPr>
          <a:xfrm>
            <a:off x="972984" y="5183832"/>
            <a:ext cx="7205346" cy="11003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200">
                <a:uFill>
                  <a:solidFill>
                    <a:srgbClr val="000000"/>
                  </a:solidFill>
                </a:uFill>
                <a:latin typeface="+mn-lt"/>
                <a:ea typeface="+mn-ea"/>
                <a:cs typeface="+mn-cs"/>
                <a:sym typeface="Helvetica Neue"/>
              </a:defRPr>
            </a:pPr>
            <a:r>
              <a:rPr sz="1600" dirty="0">
                <a:solidFill>
                  <a:schemeClr val="tx1"/>
                </a:solidFill>
                <a:uFill>
                  <a:solidFill>
                    <a:srgbClr val="212121"/>
                  </a:solidFill>
                </a:uFill>
              </a:rPr>
              <a:t>New </a:t>
            </a:r>
            <a:r>
              <a:rPr sz="1600" dirty="0" smtClean="0">
                <a:solidFill>
                  <a:schemeClr val="tx1"/>
                </a:solidFill>
                <a:uFill>
                  <a:solidFill>
                    <a:srgbClr val="212121"/>
                  </a:solidFill>
                </a:uFill>
              </a:rPr>
              <a:t>Insights</a:t>
            </a:r>
            <a:r>
              <a:rPr lang="en-US" sz="1600" dirty="0" smtClean="0">
                <a:solidFill>
                  <a:schemeClr val="tx1"/>
                </a:solidFill>
                <a:uFill>
                  <a:solidFill>
                    <a:srgbClr val="212121"/>
                  </a:solidFill>
                </a:uFill>
              </a:rPr>
              <a:t>:</a:t>
            </a:r>
            <a:endParaRPr dirty="0">
              <a:solidFill>
                <a:schemeClr val="tx1"/>
              </a:solidFill>
              <a:uFill>
                <a:solidFill>
                  <a:srgbClr val="212121"/>
                </a:solidFill>
              </a:uFill>
            </a:endParaRPr>
          </a:p>
          <a:p>
            <a:pPr>
              <a:defRPr sz="1200">
                <a:uFill>
                  <a:solidFill>
                    <a:srgbClr val="000000"/>
                  </a:solidFill>
                </a:uFill>
                <a:latin typeface="+mn-lt"/>
                <a:ea typeface="+mn-ea"/>
                <a:cs typeface="+mn-cs"/>
                <a:sym typeface="Helvetica Neue"/>
              </a:defRPr>
            </a:pPr>
            <a:r>
              <a:rPr lang="en-US" sz="1200" dirty="0">
                <a:solidFill>
                  <a:schemeClr val="tx1"/>
                </a:solidFill>
                <a:uFill>
                  <a:solidFill>
                    <a:srgbClr val="212121"/>
                  </a:solidFill>
                </a:uFill>
              </a:rPr>
              <a:t>"</a:t>
            </a:r>
            <a:r>
              <a:rPr sz="1600" dirty="0" smtClean="0">
                <a:solidFill>
                  <a:schemeClr val="tx1"/>
                </a:solidFill>
                <a:uFill>
                  <a:solidFill>
                    <a:srgbClr val="212121"/>
                  </a:solidFill>
                </a:uFill>
              </a:rPr>
              <a:t>I </a:t>
            </a:r>
            <a:r>
              <a:rPr sz="1600" dirty="0">
                <a:solidFill>
                  <a:schemeClr val="tx1"/>
                </a:solidFill>
                <a:uFill>
                  <a:solidFill>
                    <a:srgbClr val="212121"/>
                  </a:solidFill>
                </a:uFill>
              </a:rPr>
              <a:t>see myself submissive, as if I have lost my naturalness” </a:t>
            </a:r>
          </a:p>
          <a:p>
            <a:pPr>
              <a:defRPr sz="1200">
                <a:uFill>
                  <a:solidFill>
                    <a:srgbClr val="000000"/>
                  </a:solidFill>
                </a:uFill>
                <a:latin typeface="+mn-lt"/>
                <a:ea typeface="+mn-ea"/>
                <a:cs typeface="+mn-cs"/>
                <a:sym typeface="Helvetica Neue"/>
              </a:defRPr>
            </a:pPr>
            <a:r>
              <a:rPr sz="1600" dirty="0">
                <a:solidFill>
                  <a:schemeClr val="tx1"/>
                </a:solidFill>
                <a:uFill>
                  <a:solidFill>
                    <a:srgbClr val="212121"/>
                  </a:solidFill>
                </a:uFill>
              </a:rPr>
              <a:t>“Looking at my </a:t>
            </a:r>
            <a:r>
              <a:rPr sz="1600" dirty="0" smtClean="0">
                <a:solidFill>
                  <a:schemeClr val="tx1"/>
                </a:solidFill>
                <a:uFill>
                  <a:solidFill>
                    <a:srgbClr val="212121"/>
                  </a:solidFill>
                </a:uFill>
              </a:rPr>
              <a:t>portrait, </a:t>
            </a:r>
            <a:r>
              <a:rPr sz="1600" dirty="0">
                <a:solidFill>
                  <a:schemeClr val="tx1"/>
                </a:solidFill>
                <a:uFill>
                  <a:solidFill>
                    <a:srgbClr val="212121"/>
                  </a:solidFill>
                </a:uFill>
              </a:rPr>
              <a:t>I can see how prison has changed </a:t>
            </a:r>
            <a:r>
              <a:rPr sz="1600" dirty="0" smtClean="0">
                <a:solidFill>
                  <a:schemeClr val="tx1"/>
                </a:solidFill>
                <a:uFill>
                  <a:solidFill>
                    <a:srgbClr val="212121"/>
                  </a:solidFill>
                </a:uFill>
              </a:rPr>
              <a:t>me”</a:t>
            </a:r>
            <a:endParaRPr sz="1750" dirty="0">
              <a:solidFill>
                <a:schemeClr val="tx1"/>
              </a:solidFill>
              <a:uFill>
                <a:solidFill>
                  <a:srgbClr val="333333"/>
                </a:solidFill>
              </a:uFill>
              <a:ea typeface="Helvetica"/>
              <a:cs typeface="Helvetica"/>
              <a:sym typeface="Helvetica"/>
            </a:endParaRPr>
          </a:p>
          <a:p>
            <a:pPr>
              <a:defRPr sz="1200">
                <a:uFill>
                  <a:solidFill>
                    <a:srgbClr val="000000"/>
                  </a:solidFill>
                </a:uFill>
                <a:latin typeface="+mn-lt"/>
                <a:ea typeface="+mn-ea"/>
                <a:cs typeface="+mn-cs"/>
                <a:sym typeface="Helvetica Neue"/>
              </a:defRPr>
            </a:pPr>
            <a:endParaRPr sz="1750" dirty="0">
              <a:solidFill>
                <a:schemeClr val="tx1"/>
              </a:solidFill>
              <a:uFill>
                <a:solidFill>
                  <a:srgbClr val="333333"/>
                </a:solidFill>
              </a:uFill>
              <a:ea typeface="Helvetica"/>
              <a:cs typeface="Helvetica"/>
              <a:sym typeface="Helvetica"/>
            </a:endParaRPr>
          </a:p>
        </p:txBody>
      </p:sp>
      <p:sp>
        <p:nvSpPr>
          <p:cNvPr id="121" name="The  group was asked to make a photographic portret of theirselves. They were in control of the whole process. They were the ones that would choose were to pose, how to pose and when to  push the button. The photographs were then printed with a portable "/>
          <p:cNvSpPr txBox="1"/>
          <p:nvPr/>
        </p:nvSpPr>
        <p:spPr>
          <a:xfrm>
            <a:off x="853452" y="1628800"/>
            <a:ext cx="7802636"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750">
                <a:solidFill>
                  <a:srgbClr val="333333"/>
                </a:solidFill>
                <a:uFill>
                  <a:solidFill>
                    <a:srgbClr val="333333"/>
                  </a:solidFill>
                </a:uFill>
                <a:latin typeface="Helvetica"/>
                <a:ea typeface="Helvetica"/>
                <a:cs typeface="Helvetica"/>
                <a:sym typeface="Helvetica"/>
              </a:defRPr>
            </a:lvl1pPr>
          </a:lstStyle>
          <a:p>
            <a:pPr>
              <a:defRPr sz="1200">
                <a:solidFill>
                  <a:srgbClr val="000000"/>
                </a:solidFill>
                <a:uFill>
                  <a:solidFill>
                    <a:srgbClr val="000000"/>
                  </a:solidFill>
                </a:uFill>
                <a:latin typeface="+mn-lt"/>
                <a:ea typeface="+mn-ea"/>
                <a:cs typeface="+mn-cs"/>
                <a:sym typeface="Helvetica Neue"/>
              </a:defRPr>
            </a:pPr>
            <a:r>
              <a:rPr sz="1600" dirty="0">
                <a:solidFill>
                  <a:schemeClr val="tx1"/>
                </a:solidFill>
                <a:uFill>
                  <a:solidFill>
                    <a:srgbClr val="333333"/>
                  </a:solidFill>
                </a:uFill>
                <a:latin typeface="+mj-lt"/>
                <a:sym typeface="Helvetica"/>
              </a:rPr>
              <a:t>The  group was asked to make a photographic </a:t>
            </a:r>
            <a:r>
              <a:rPr sz="1600" dirty="0" smtClean="0">
                <a:solidFill>
                  <a:schemeClr val="tx1"/>
                </a:solidFill>
                <a:uFill>
                  <a:solidFill>
                    <a:srgbClr val="333333"/>
                  </a:solidFill>
                </a:uFill>
                <a:latin typeface="+mj-lt"/>
                <a:sym typeface="Helvetica"/>
              </a:rPr>
              <a:t>portr</a:t>
            </a:r>
            <a:r>
              <a:rPr lang="en-US" sz="1600" dirty="0" smtClean="0">
                <a:solidFill>
                  <a:schemeClr val="tx1"/>
                </a:solidFill>
                <a:latin typeface="+mj-lt"/>
              </a:rPr>
              <a:t>ai</a:t>
            </a:r>
            <a:r>
              <a:rPr sz="1600" dirty="0" smtClean="0">
                <a:solidFill>
                  <a:schemeClr val="tx1"/>
                </a:solidFill>
                <a:uFill>
                  <a:solidFill>
                    <a:srgbClr val="333333"/>
                  </a:solidFill>
                </a:uFill>
                <a:latin typeface="+mj-lt"/>
                <a:sym typeface="Helvetica"/>
              </a:rPr>
              <a:t>t </a:t>
            </a:r>
            <a:r>
              <a:rPr sz="1600" dirty="0">
                <a:solidFill>
                  <a:schemeClr val="tx1"/>
                </a:solidFill>
                <a:uFill>
                  <a:solidFill>
                    <a:srgbClr val="333333"/>
                  </a:solidFill>
                </a:uFill>
                <a:latin typeface="+mj-lt"/>
                <a:sym typeface="Helvetica"/>
              </a:rPr>
              <a:t>of </a:t>
            </a:r>
            <a:r>
              <a:rPr sz="1600" dirty="0" smtClean="0">
                <a:solidFill>
                  <a:schemeClr val="tx1"/>
                </a:solidFill>
                <a:uFill>
                  <a:solidFill>
                    <a:srgbClr val="333333"/>
                  </a:solidFill>
                </a:uFill>
                <a:latin typeface="+mj-lt"/>
                <a:sym typeface="Helvetica"/>
              </a:rPr>
              <a:t>the</a:t>
            </a:r>
            <a:r>
              <a:rPr lang="en-US" sz="1600" dirty="0">
                <a:solidFill>
                  <a:schemeClr val="tx1"/>
                </a:solidFill>
                <a:latin typeface="+mj-lt"/>
              </a:rPr>
              <a:t>m</a:t>
            </a:r>
            <a:r>
              <a:rPr sz="1600" dirty="0" smtClean="0">
                <a:solidFill>
                  <a:schemeClr val="tx1"/>
                </a:solidFill>
                <a:uFill>
                  <a:solidFill>
                    <a:srgbClr val="333333"/>
                  </a:solidFill>
                </a:uFill>
                <a:latin typeface="+mj-lt"/>
                <a:sym typeface="Helvetica"/>
              </a:rPr>
              <a:t>selves</a:t>
            </a:r>
            <a:r>
              <a:rPr sz="1600" dirty="0">
                <a:solidFill>
                  <a:schemeClr val="tx1"/>
                </a:solidFill>
                <a:uFill>
                  <a:solidFill>
                    <a:srgbClr val="333333"/>
                  </a:solidFill>
                </a:uFill>
                <a:latin typeface="+mj-lt"/>
                <a:sym typeface="Helvetica"/>
              </a:rPr>
              <a:t>. They were in control of the whole process. They were the ones that would choose were to pose, how to pose and when to  push the button. The photographs were then printed with a portable small printer  </a:t>
            </a:r>
          </a:p>
        </p:txBody>
      </p:sp>
      <p:sp>
        <p:nvSpPr>
          <p:cNvPr id="122" name="SELF - PORTRET"/>
          <p:cNvSpPr txBox="1"/>
          <p:nvPr/>
        </p:nvSpPr>
        <p:spPr>
          <a:xfrm>
            <a:off x="918457" y="1035638"/>
            <a:ext cx="2881556"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3200" b="1"/>
            </a:lvl1pPr>
          </a:lstStyle>
          <a:p>
            <a:r>
              <a:rPr dirty="0">
                <a:solidFill>
                  <a:srgbClr val="7030A0"/>
                </a:solidFill>
              </a:rPr>
              <a:t>SELF - </a:t>
            </a:r>
            <a:r>
              <a:rPr dirty="0" smtClean="0">
                <a:solidFill>
                  <a:srgbClr val="7030A0"/>
                </a:solidFill>
              </a:rPr>
              <a:t>PORTR</a:t>
            </a:r>
            <a:r>
              <a:rPr lang="en-US" dirty="0" smtClean="0">
                <a:solidFill>
                  <a:srgbClr val="7030A0"/>
                </a:solidFill>
              </a:rPr>
              <a:t>AI</a:t>
            </a:r>
            <a:r>
              <a:rPr dirty="0" smtClean="0">
                <a:solidFill>
                  <a:srgbClr val="7030A0"/>
                </a:solidFill>
              </a:rPr>
              <a:t>T</a:t>
            </a:r>
            <a:endParaRPr dirty="0">
              <a:solidFill>
                <a:srgbClr val="7030A0"/>
              </a:solidFill>
            </a:endParaRPr>
          </a:p>
        </p:txBody>
      </p:sp>
      <p:pic>
        <p:nvPicPr>
          <p:cNvPr id="10" name="Picture 2" descr="S:\András\Dokumentumok\Alapítvány\Aláírások\Váltó logo 3.JPG"/>
          <p:cNvPicPr>
            <a:picLocks noChangeAspect="1" noChangeArrowheads="1"/>
          </p:cNvPicPr>
          <p:nvPr/>
        </p:nvPicPr>
        <p:blipFill>
          <a:blip r:embed="rId5" cstate="print"/>
          <a:stretch>
            <a:fillRect/>
          </a:stretch>
        </p:blipFill>
        <p:spPr bwMode="auto">
          <a:xfrm>
            <a:off x="251522" y="6309320"/>
            <a:ext cx="962768" cy="468000"/>
          </a:xfrm>
          <a:prstGeom prst="rect">
            <a:avLst/>
          </a:prstGeom>
          <a:noFill/>
        </p:spPr>
      </p:pic>
      <p:pic>
        <p:nvPicPr>
          <p:cNvPr id="11" name="Picture 3" descr="S:\András\Dokumentumok\Alapítvány\ERASMUS+\2020 UNLOCKED\erasmus2020flag.jpg"/>
          <p:cNvPicPr>
            <a:picLocks noChangeAspect="1" noChangeArrowheads="1"/>
          </p:cNvPicPr>
          <p:nvPr/>
        </p:nvPicPr>
        <p:blipFill>
          <a:blip r:embed="rId6" cstate="print"/>
          <a:stretch>
            <a:fillRect/>
          </a:stretch>
        </p:blipFill>
        <p:spPr bwMode="auto">
          <a:xfrm>
            <a:off x="179512" y="179999"/>
            <a:ext cx="2016515" cy="576000"/>
          </a:xfrm>
          <a:prstGeom prst="rect">
            <a:avLst/>
          </a:prstGeom>
          <a:noFill/>
        </p:spPr>
      </p:pic>
      <p:pic>
        <p:nvPicPr>
          <p:cNvPr id="12" name="Kép 5" descr="Logo_zold_fekete_transparent.png"/>
          <p:cNvPicPr>
            <a:picLocks noChangeAspect="1"/>
          </p:cNvPicPr>
          <p:nvPr/>
        </p:nvPicPr>
        <p:blipFill>
          <a:blip r:embed="rId7" cstate="print"/>
          <a:stretch>
            <a:fillRect/>
          </a:stretch>
        </p:blipFill>
        <p:spPr>
          <a:xfrm>
            <a:off x="8091998" y="180000"/>
            <a:ext cx="800482" cy="792000"/>
          </a:xfrm>
          <a:prstGeom prst="rect">
            <a:avLst/>
          </a:prstGeom>
        </p:spPr>
      </p:pic>
      <p:pic>
        <p:nvPicPr>
          <p:cNvPr id="13" name="Kép 6" descr="amaka1trans.jpg"/>
          <p:cNvPicPr>
            <a:picLocks noChangeAspect="1"/>
          </p:cNvPicPr>
          <p:nvPr/>
        </p:nvPicPr>
        <p:blipFill>
          <a:blip r:embed="rId8" cstate="print"/>
          <a:stretch>
            <a:fillRect/>
          </a:stretch>
        </p:blipFill>
        <p:spPr>
          <a:xfrm>
            <a:off x="8052283" y="6273376"/>
            <a:ext cx="768189" cy="540000"/>
          </a:xfrm>
          <a:prstGeom prst="rect">
            <a:avLst/>
          </a:prstGeom>
        </p:spPr>
      </p:pic>
      <p:pic>
        <p:nvPicPr>
          <p:cNvPr id="14" name="Kép 7" descr="Antropos_transparent_logo.png"/>
          <p:cNvPicPr>
            <a:picLocks noChangeAspect="1"/>
          </p:cNvPicPr>
          <p:nvPr/>
        </p:nvPicPr>
        <p:blipFill>
          <a:blip r:embed="rId9" cstate="print"/>
          <a:stretch>
            <a:fillRect/>
          </a:stretch>
        </p:blipFill>
        <p:spPr>
          <a:xfrm>
            <a:off x="3059832" y="6417376"/>
            <a:ext cx="575320" cy="396000"/>
          </a:xfrm>
          <a:prstGeom prst="rect">
            <a:avLst/>
          </a:prstGeom>
        </p:spPr>
      </p:pic>
      <p:pic>
        <p:nvPicPr>
          <p:cNvPr id="15" name="Kép 8" descr="IGA_logo_transparent.png"/>
          <p:cNvPicPr>
            <a:picLocks noChangeAspect="1"/>
          </p:cNvPicPr>
          <p:nvPr/>
        </p:nvPicPr>
        <p:blipFill>
          <a:blip r:embed="rId10" cstate="print"/>
          <a:stretch>
            <a:fillRect/>
          </a:stretch>
        </p:blipFill>
        <p:spPr>
          <a:xfrm>
            <a:off x="5264573" y="6453376"/>
            <a:ext cx="1179635" cy="360000"/>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Content Placeholder 3" descr="Content Placeholder 3"/>
          <p:cNvPicPr>
            <a:picLocks noChangeAspect="1"/>
          </p:cNvPicPr>
          <p:nvPr/>
        </p:nvPicPr>
        <p:blipFill>
          <a:blip r:embed="rId2" cstate="print">
            <a:extLst/>
          </a:blip>
          <a:srcRect t="8346" b="8346"/>
          <a:stretch>
            <a:fillRect/>
          </a:stretch>
        </p:blipFill>
        <p:spPr>
          <a:xfrm>
            <a:off x="1049130" y="1199021"/>
            <a:ext cx="7170050" cy="3943251"/>
          </a:xfrm>
          <a:prstGeom prst="rect">
            <a:avLst/>
          </a:prstGeom>
          <a:ln w="12700">
            <a:miter lim="400000"/>
          </a:ln>
        </p:spPr>
      </p:pic>
      <p:sp>
        <p:nvSpPr>
          <p:cNvPr id="125" name="“The key to using these tools in a successful manner is allowing for self-confrontation”…"/>
          <p:cNvSpPr txBox="1"/>
          <p:nvPr/>
        </p:nvSpPr>
        <p:spPr>
          <a:xfrm>
            <a:off x="115901" y="5239607"/>
            <a:ext cx="9142885" cy="8617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spcBef>
                <a:spcPts val="1200"/>
              </a:spcBef>
              <a:defRPr sz="2000">
                <a:uFill>
                  <a:solidFill>
                    <a:srgbClr val="000000"/>
                  </a:solidFill>
                </a:uFill>
                <a:latin typeface="+mn-lt"/>
                <a:ea typeface="+mn-ea"/>
                <a:cs typeface="+mn-cs"/>
                <a:sym typeface="Helvetica Neue"/>
              </a:defRPr>
            </a:pPr>
            <a:r>
              <a:rPr dirty="0">
                <a:solidFill>
                  <a:schemeClr val="tx1"/>
                </a:solidFill>
                <a:latin typeface="+mj-lt"/>
                <a:ea typeface="+mj-ea"/>
                <a:cs typeface="+mj-cs"/>
                <a:sym typeface="Calibri"/>
              </a:rPr>
              <a:t>“The key to using these tools in a successful manner is allowing for self-confrontation” </a:t>
            </a:r>
          </a:p>
          <a:p>
            <a:pPr>
              <a:spcBef>
                <a:spcPts val="1200"/>
              </a:spcBef>
              <a:defRPr sz="2000">
                <a:uFill>
                  <a:solidFill>
                    <a:srgbClr val="000000"/>
                  </a:solidFill>
                </a:uFill>
                <a:latin typeface="+mn-lt"/>
                <a:ea typeface="+mn-ea"/>
                <a:cs typeface="+mn-cs"/>
                <a:sym typeface="Helvetica Neue"/>
              </a:defRPr>
            </a:pPr>
            <a:r>
              <a:rPr dirty="0">
                <a:solidFill>
                  <a:schemeClr val="tx1"/>
                </a:solidFill>
                <a:latin typeface="+mj-lt"/>
                <a:ea typeface="+mj-ea"/>
                <a:cs typeface="+mj-cs"/>
                <a:sym typeface="Calibri"/>
              </a:rPr>
              <a:t>(Henry, 1984)</a:t>
            </a:r>
          </a:p>
        </p:txBody>
      </p:sp>
      <p:sp>
        <p:nvSpPr>
          <p:cNvPr id="126" name="“Looking towards the light”"/>
          <p:cNvSpPr txBox="1"/>
          <p:nvPr/>
        </p:nvSpPr>
        <p:spPr>
          <a:xfrm>
            <a:off x="2501789" y="568698"/>
            <a:ext cx="4667771" cy="471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466" b="1">
                <a:uFill>
                  <a:solidFill>
                    <a:srgbClr val="000000"/>
                  </a:solidFill>
                </a:uFill>
              </a:defRPr>
            </a:lvl1pPr>
          </a:lstStyle>
          <a:p>
            <a:r>
              <a:rPr dirty="0">
                <a:solidFill>
                  <a:srgbClr val="7030A0"/>
                </a:solidFill>
              </a:rPr>
              <a:t>“Looking towards the light”</a:t>
            </a:r>
          </a:p>
        </p:txBody>
      </p:sp>
      <p:pic>
        <p:nvPicPr>
          <p:cNvPr id="6"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7"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8"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9"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10"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1"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Content Placeholder 3" descr="Content Placeholder 3"/>
          <p:cNvPicPr>
            <a:picLocks noChangeAspect="1"/>
          </p:cNvPicPr>
          <p:nvPr/>
        </p:nvPicPr>
        <p:blipFill>
          <a:blip r:embed="rId2" cstate="print">
            <a:extLst/>
          </a:blip>
          <a:srcRect t="8753" b="8753"/>
          <a:stretch>
            <a:fillRect/>
          </a:stretch>
        </p:blipFill>
        <p:spPr>
          <a:xfrm>
            <a:off x="457200" y="1600199"/>
            <a:ext cx="8229600" cy="4525964"/>
          </a:xfrm>
          <a:prstGeom prst="rect">
            <a:avLst/>
          </a:prstGeom>
          <a:ln w="12700">
            <a:miter lim="400000"/>
          </a:ln>
        </p:spPr>
      </p:pic>
      <p:pic>
        <p:nvPicPr>
          <p:cNvPr id="4"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Content Placeholder 3" descr="Content Placeholder 3"/>
          <p:cNvPicPr>
            <a:picLocks noChangeAspect="1"/>
          </p:cNvPicPr>
          <p:nvPr/>
        </p:nvPicPr>
        <p:blipFill>
          <a:blip r:embed="rId2" cstate="print">
            <a:extLst/>
          </a:blip>
          <a:stretch>
            <a:fillRect/>
          </a:stretch>
        </p:blipFill>
        <p:spPr>
          <a:xfrm>
            <a:off x="794343" y="2347640"/>
            <a:ext cx="3572382" cy="2679302"/>
          </a:xfrm>
          <a:prstGeom prst="rect">
            <a:avLst/>
          </a:prstGeom>
          <a:ln w="12700">
            <a:miter lim="400000"/>
          </a:ln>
        </p:spPr>
      </p:pic>
      <p:sp>
        <p:nvSpPr>
          <p:cNvPr id="131" name="“Letter to a Significant Other”"/>
          <p:cNvSpPr txBox="1"/>
          <p:nvPr/>
        </p:nvSpPr>
        <p:spPr>
          <a:xfrm>
            <a:off x="2211385" y="972000"/>
            <a:ext cx="4045336" cy="471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sz="1466" b="1">
                <a:uFill>
                  <a:solidFill>
                    <a:srgbClr val="000000"/>
                  </a:solidFill>
                </a:uFill>
              </a:defRPr>
            </a:pPr>
            <a:r>
              <a:rPr dirty="0"/>
              <a:t> </a:t>
            </a:r>
            <a:r>
              <a:rPr sz="2466" dirty="0">
                <a:solidFill>
                  <a:srgbClr val="7030A0"/>
                </a:solidFill>
              </a:rPr>
              <a:t>“Letter to a Significant Other”</a:t>
            </a:r>
          </a:p>
        </p:txBody>
      </p:sp>
      <p:pic>
        <p:nvPicPr>
          <p:cNvPr id="132" name="Content Placeholder 3" descr="Content Placeholder 3"/>
          <p:cNvPicPr>
            <a:picLocks noChangeAspect="1"/>
          </p:cNvPicPr>
          <p:nvPr/>
        </p:nvPicPr>
        <p:blipFill>
          <a:blip r:embed="rId3" cstate="print">
            <a:extLst/>
          </a:blip>
          <a:srcRect l="12536" b="5763"/>
          <a:stretch>
            <a:fillRect/>
          </a:stretch>
        </p:blipFill>
        <p:spPr>
          <a:xfrm>
            <a:off x="5172209" y="2344033"/>
            <a:ext cx="3324711" cy="2686626"/>
          </a:xfrm>
          <a:prstGeom prst="rect">
            <a:avLst/>
          </a:prstGeom>
          <a:ln w="12700">
            <a:miter lim="400000"/>
          </a:ln>
        </p:spPr>
      </p:pic>
      <p:pic>
        <p:nvPicPr>
          <p:cNvPr id="6" name="Picture 2" descr="S:\András\Dokumentumok\Alapítvány\Aláírások\Váltó logo 3.JPG"/>
          <p:cNvPicPr>
            <a:picLocks noChangeAspect="1" noChangeArrowheads="1"/>
          </p:cNvPicPr>
          <p:nvPr/>
        </p:nvPicPr>
        <p:blipFill>
          <a:blip r:embed="rId4" cstate="print"/>
          <a:stretch>
            <a:fillRect/>
          </a:stretch>
        </p:blipFill>
        <p:spPr bwMode="auto">
          <a:xfrm>
            <a:off x="251522" y="6309320"/>
            <a:ext cx="962768" cy="468000"/>
          </a:xfrm>
          <a:prstGeom prst="rect">
            <a:avLst/>
          </a:prstGeom>
          <a:noFill/>
        </p:spPr>
      </p:pic>
      <p:pic>
        <p:nvPicPr>
          <p:cNvPr id="7" name="Picture 3" descr="S:\András\Dokumentumok\Alapítvány\ERASMUS+\2020 UNLOCKED\erasmus2020flag.jpg"/>
          <p:cNvPicPr>
            <a:picLocks noChangeAspect="1" noChangeArrowheads="1"/>
          </p:cNvPicPr>
          <p:nvPr/>
        </p:nvPicPr>
        <p:blipFill>
          <a:blip r:embed="rId5" cstate="print"/>
          <a:stretch>
            <a:fillRect/>
          </a:stretch>
        </p:blipFill>
        <p:spPr bwMode="auto">
          <a:xfrm>
            <a:off x="179512" y="179999"/>
            <a:ext cx="2016515" cy="576000"/>
          </a:xfrm>
          <a:prstGeom prst="rect">
            <a:avLst/>
          </a:prstGeom>
          <a:noFill/>
        </p:spPr>
      </p:pic>
      <p:pic>
        <p:nvPicPr>
          <p:cNvPr id="8" name="Kép 5" descr="Logo_zold_fekete_transparent.png"/>
          <p:cNvPicPr>
            <a:picLocks noChangeAspect="1"/>
          </p:cNvPicPr>
          <p:nvPr/>
        </p:nvPicPr>
        <p:blipFill>
          <a:blip r:embed="rId6" cstate="print"/>
          <a:stretch>
            <a:fillRect/>
          </a:stretch>
        </p:blipFill>
        <p:spPr>
          <a:xfrm>
            <a:off x="8091998" y="180000"/>
            <a:ext cx="800482" cy="792000"/>
          </a:xfrm>
          <a:prstGeom prst="rect">
            <a:avLst/>
          </a:prstGeom>
        </p:spPr>
      </p:pic>
      <p:pic>
        <p:nvPicPr>
          <p:cNvPr id="9" name="Kép 6" descr="amaka1trans.jpg"/>
          <p:cNvPicPr>
            <a:picLocks noChangeAspect="1"/>
          </p:cNvPicPr>
          <p:nvPr/>
        </p:nvPicPr>
        <p:blipFill>
          <a:blip r:embed="rId7" cstate="print"/>
          <a:stretch>
            <a:fillRect/>
          </a:stretch>
        </p:blipFill>
        <p:spPr>
          <a:xfrm>
            <a:off x="8052283" y="6273376"/>
            <a:ext cx="768189" cy="540000"/>
          </a:xfrm>
          <a:prstGeom prst="rect">
            <a:avLst/>
          </a:prstGeom>
        </p:spPr>
      </p:pic>
      <p:pic>
        <p:nvPicPr>
          <p:cNvPr id="10" name="Kép 7" descr="Antropos_transparent_logo.png"/>
          <p:cNvPicPr>
            <a:picLocks noChangeAspect="1"/>
          </p:cNvPicPr>
          <p:nvPr/>
        </p:nvPicPr>
        <p:blipFill>
          <a:blip r:embed="rId8" cstate="print"/>
          <a:stretch>
            <a:fillRect/>
          </a:stretch>
        </p:blipFill>
        <p:spPr>
          <a:xfrm>
            <a:off x="3059832" y="6417376"/>
            <a:ext cx="575320" cy="396000"/>
          </a:xfrm>
          <a:prstGeom prst="rect">
            <a:avLst/>
          </a:prstGeom>
        </p:spPr>
      </p:pic>
      <p:pic>
        <p:nvPicPr>
          <p:cNvPr id="11" name="Kép 8" descr="IGA_logo_transparent.png"/>
          <p:cNvPicPr>
            <a:picLocks noChangeAspect="1"/>
          </p:cNvPicPr>
          <p:nvPr/>
        </p:nvPicPr>
        <p:blipFill>
          <a:blip r:embed="rId9" cstate="print"/>
          <a:stretch>
            <a:fillRect/>
          </a:stretch>
        </p:blipFill>
        <p:spPr>
          <a:xfrm>
            <a:off x="5264573" y="6453376"/>
            <a:ext cx="1179635" cy="360000"/>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Dear Grandmother. I am sending you this photo so as not to worry about me. As you can see, prison is not soÂ  frightening, nor have they locked me in dungeons. I am doing ok, and you can see this! The most difficult thing is that I miss you all so much."/>
          <p:cNvSpPr txBox="1"/>
          <p:nvPr/>
        </p:nvSpPr>
        <p:spPr>
          <a:xfrm>
            <a:off x="899592" y="1484784"/>
            <a:ext cx="7188835" cy="4124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spcBef>
                <a:spcPts val="300"/>
              </a:spcBef>
              <a:defRPr sz="2100"/>
            </a:pPr>
            <a:r>
              <a:rPr dirty="0"/>
              <a:t>“</a:t>
            </a:r>
            <a:r>
              <a:rPr i="1" dirty="0"/>
              <a:t>Dear Grandmother. I am sending you this photo so as not to worry about me. As you can see, prison is not </a:t>
            </a:r>
            <a:r>
              <a:rPr i="1" dirty="0" err="1"/>
              <a:t>soÂ</a:t>
            </a:r>
            <a:r>
              <a:rPr i="1" dirty="0"/>
              <a:t>  frightening, nor have they locked me in dungeons. I am doing ok, and you can see this! The most difficult thing is that I miss you all so much. Many </a:t>
            </a:r>
            <a:r>
              <a:rPr i="1" dirty="0" err="1"/>
              <a:t>many</a:t>
            </a:r>
            <a:r>
              <a:rPr i="1" dirty="0"/>
              <a:t> kisses.</a:t>
            </a:r>
            <a:endParaRPr i="1" dirty="0">
              <a:latin typeface="Times Roman"/>
              <a:ea typeface="Times Roman"/>
              <a:cs typeface="Times Roman"/>
              <a:sym typeface="Times Roman"/>
            </a:endParaRPr>
          </a:p>
          <a:p>
            <a:pPr>
              <a:spcBef>
                <a:spcPts val="300"/>
              </a:spcBef>
              <a:defRPr sz="2100"/>
            </a:pPr>
            <a:endParaRPr i="1" dirty="0">
              <a:latin typeface="Times Roman"/>
              <a:ea typeface="Times Roman"/>
              <a:cs typeface="Times Roman"/>
              <a:sym typeface="Times Roman"/>
            </a:endParaRPr>
          </a:p>
          <a:p>
            <a:pPr>
              <a:spcBef>
                <a:spcPts val="300"/>
              </a:spcBef>
              <a:defRPr sz="2100"/>
            </a:pPr>
            <a:r>
              <a:rPr i="1" dirty="0"/>
              <a:t>“My loves, my </a:t>
            </a:r>
            <a:r>
              <a:rPr i="1" dirty="0" err="1"/>
              <a:t>sweets.I</a:t>
            </a:r>
            <a:r>
              <a:rPr i="1" dirty="0"/>
              <a:t> may be surrounded by many railings and heavy doors. But the images of my eyes and soul are not imprisoned. I am always with you. My dreams are still alive!”</a:t>
            </a:r>
          </a:p>
          <a:p>
            <a:pPr>
              <a:spcBef>
                <a:spcPts val="300"/>
              </a:spcBef>
              <a:defRPr sz="2100"/>
            </a:pPr>
            <a:endParaRPr i="1" dirty="0"/>
          </a:p>
          <a:p>
            <a:pPr>
              <a:spcBef>
                <a:spcPts val="300"/>
              </a:spcBef>
              <a:defRPr sz="2100"/>
            </a:pPr>
            <a:r>
              <a:rPr i="1" dirty="0"/>
              <a:t>“Sweet Mummy, I took this photo so you can look at me till I come back. I love you very much. Your daughter</a:t>
            </a:r>
            <a:r>
              <a:rPr dirty="0"/>
              <a:t>”</a:t>
            </a:r>
            <a:endParaRPr sz="1200" dirty="0">
              <a:latin typeface="Times Roman"/>
              <a:ea typeface="Times Roman"/>
              <a:cs typeface="Times Roman"/>
              <a:sym typeface="Times Roman"/>
            </a:endParaRPr>
          </a:p>
        </p:txBody>
      </p:sp>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4.jpg" descr="4.jpg"/>
          <p:cNvPicPr>
            <a:picLocks noChangeAspect="1"/>
          </p:cNvPicPr>
          <p:nvPr/>
        </p:nvPicPr>
        <p:blipFill>
          <a:blip r:embed="rId2" cstate="print">
            <a:extLst/>
          </a:blip>
          <a:stretch>
            <a:fillRect/>
          </a:stretch>
        </p:blipFill>
        <p:spPr>
          <a:xfrm>
            <a:off x="4945300" y="1116571"/>
            <a:ext cx="3687429" cy="2765572"/>
          </a:xfrm>
          <a:prstGeom prst="rect">
            <a:avLst/>
          </a:prstGeom>
          <a:ln w="12700">
            <a:miter lim="400000"/>
          </a:ln>
        </p:spPr>
      </p:pic>
      <p:pic>
        <p:nvPicPr>
          <p:cNvPr id="137" name="5.jpg" descr="5.jpg"/>
          <p:cNvPicPr>
            <a:picLocks noChangeAspect="1"/>
          </p:cNvPicPr>
          <p:nvPr/>
        </p:nvPicPr>
        <p:blipFill>
          <a:blip cstate="print">
            <a:extLst/>
          </a:blip>
          <a:stretch>
            <a:fillRect/>
          </a:stretch>
        </p:blipFill>
        <p:spPr>
          <a:xfrm>
            <a:off x="459810" y="1141599"/>
            <a:ext cx="3670495" cy="2752872"/>
          </a:xfrm>
          <a:prstGeom prst="rect">
            <a:avLst/>
          </a:prstGeom>
          <a:ln w="12700">
            <a:solidFill>
              <a:srgbClr val="DDDDDD"/>
            </a:solidFill>
            <a:miter lim="400000"/>
          </a:ln>
        </p:spPr>
      </p:pic>
      <p:sp>
        <p:nvSpPr>
          <p:cNvPr id="138" name="The group was asked to take a series of portraits around the concept of Light and Dark and reflect on them.…"/>
          <p:cNvSpPr txBox="1"/>
          <p:nvPr/>
        </p:nvSpPr>
        <p:spPr>
          <a:xfrm>
            <a:off x="474882" y="4293096"/>
            <a:ext cx="7929413" cy="1546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spcBef>
                <a:spcPts val="300"/>
              </a:spcBef>
              <a:defRPr sz="1400"/>
            </a:pPr>
            <a:r>
              <a:rPr dirty="0"/>
              <a:t>The group was asked to take a series of portraits around the concept of Light and Dark and reflect on them.</a:t>
            </a:r>
          </a:p>
          <a:p>
            <a:pPr algn="ctr">
              <a:spcBef>
                <a:spcPts val="300"/>
              </a:spcBef>
              <a:defRPr sz="1400"/>
            </a:pPr>
            <a:endParaRPr dirty="0"/>
          </a:p>
          <a:p>
            <a:pPr algn="ctr">
              <a:spcBef>
                <a:spcPts val="300"/>
              </a:spcBef>
              <a:defRPr sz="1400"/>
            </a:pPr>
            <a:endParaRPr sz="1200" dirty="0"/>
          </a:p>
          <a:p>
            <a:pPr algn="ctr">
              <a:spcBef>
                <a:spcPts val="300"/>
              </a:spcBef>
              <a:defRPr sz="1400" i="1"/>
            </a:pPr>
            <a:r>
              <a:rPr dirty="0"/>
              <a:t> “After pain you will rejoice ..So be patient my </a:t>
            </a:r>
            <a:r>
              <a:rPr dirty="0" smtClean="0"/>
              <a:t>child”</a:t>
            </a:r>
            <a:endParaRPr sz="1200" dirty="0"/>
          </a:p>
          <a:p>
            <a:pPr algn="ctr">
              <a:spcBef>
                <a:spcPts val="300"/>
              </a:spcBef>
              <a:defRPr sz="1400" i="1"/>
            </a:pPr>
            <a:r>
              <a:rPr sz="1200" dirty="0"/>
              <a:t>“</a:t>
            </a:r>
            <a:r>
              <a:rPr dirty="0"/>
              <a:t>Whatever doesn't kill you, makes you stronger”</a:t>
            </a:r>
            <a:endParaRPr sz="1200" dirty="0"/>
          </a:p>
          <a:p>
            <a:pPr algn="ctr">
              <a:spcBef>
                <a:spcPts val="300"/>
              </a:spcBef>
              <a:defRPr sz="1400" i="1"/>
            </a:pPr>
            <a:r>
              <a:rPr sz="1200" dirty="0"/>
              <a:t>“</a:t>
            </a:r>
            <a:r>
              <a:rPr dirty="0"/>
              <a:t>You live, you learn, you suffer, you die”</a:t>
            </a:r>
            <a:endParaRPr sz="1200" i="0" dirty="0">
              <a:latin typeface="Times Roman"/>
              <a:ea typeface="Times Roman"/>
              <a:cs typeface="Times Roman"/>
              <a:sym typeface="Times Roman"/>
            </a:endParaRPr>
          </a:p>
        </p:txBody>
      </p:sp>
      <p:sp>
        <p:nvSpPr>
          <p:cNvPr id="139" name="“Light and Darkness”"/>
          <p:cNvSpPr txBox="1"/>
          <p:nvPr/>
        </p:nvSpPr>
        <p:spPr>
          <a:xfrm>
            <a:off x="3069419" y="201756"/>
            <a:ext cx="2828657" cy="4693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1200"/>
              </a:spcBef>
              <a:defRPr sz="2450" b="1">
                <a:uFill>
                  <a:solidFill>
                    <a:srgbClr val="000000"/>
                  </a:solidFill>
                </a:uFill>
              </a:defRPr>
            </a:lvl1pPr>
          </a:lstStyle>
          <a:p>
            <a:r>
              <a:rPr dirty="0">
                <a:solidFill>
                  <a:srgbClr val="7030A0"/>
                </a:solidFill>
              </a:rPr>
              <a:t>“Light and Darkness”</a:t>
            </a:r>
          </a:p>
        </p:txBody>
      </p:sp>
      <p:pic>
        <p:nvPicPr>
          <p:cNvPr id="7"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8"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9"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10"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11"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2"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Content Placeholder 3" descr="Content Placeholder 3"/>
          <p:cNvPicPr>
            <a:picLocks noChangeAspect="1"/>
          </p:cNvPicPr>
          <p:nvPr/>
        </p:nvPicPr>
        <p:blipFill>
          <a:blip r:embed="rId2" cstate="print">
            <a:extLst/>
          </a:blip>
          <a:srcRect t="13336" b="13335"/>
          <a:stretch>
            <a:fillRect/>
          </a:stretch>
        </p:blipFill>
        <p:spPr>
          <a:xfrm>
            <a:off x="821266" y="940939"/>
            <a:ext cx="7242938" cy="3983337"/>
          </a:xfrm>
          <a:prstGeom prst="rect">
            <a:avLst/>
          </a:prstGeom>
          <a:ln w="12700">
            <a:miter lim="400000"/>
          </a:ln>
        </p:spPr>
      </p:pic>
      <p:sp>
        <p:nvSpPr>
          <p:cNvPr id="142" name="The writing exercise naturally flowed into a group conversation. While only two participants elected to share their artwork, the remaining individuals remained engaged.…"/>
          <p:cNvSpPr txBox="1"/>
          <p:nvPr/>
        </p:nvSpPr>
        <p:spPr>
          <a:xfrm>
            <a:off x="1141458" y="4941168"/>
            <a:ext cx="6861084"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spcBef>
                <a:spcPts val="300"/>
              </a:spcBef>
              <a:defRPr sz="1600"/>
            </a:pPr>
            <a:r>
              <a:rPr dirty="0">
                <a:solidFill>
                  <a:schemeClr val="tx1"/>
                </a:solidFill>
              </a:rPr>
              <a:t>The writing exercise naturally flowed into a group conversation. While only two participants elected to share their artwork, the remaining individuals remained engaged. </a:t>
            </a:r>
            <a:r>
              <a:rPr lang="en-US" dirty="0" smtClean="0">
                <a:solidFill>
                  <a:schemeClr val="tx1"/>
                </a:solidFill>
              </a:rPr>
              <a:t> </a:t>
            </a:r>
            <a:r>
              <a:rPr dirty="0" smtClean="0">
                <a:solidFill>
                  <a:schemeClr val="tx1"/>
                </a:solidFill>
              </a:rPr>
              <a:t>In </a:t>
            </a:r>
            <a:r>
              <a:rPr dirty="0">
                <a:solidFill>
                  <a:schemeClr val="tx1"/>
                </a:solidFill>
              </a:rPr>
              <a:t>closing, participants were asked to share a feeling word in summation of their experience in the group.</a:t>
            </a:r>
          </a:p>
        </p:txBody>
      </p:sp>
      <p:pic>
        <p:nvPicPr>
          <p:cNvPr id="5"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6"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7"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8"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9"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0"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hoto-Art-Therapy"/>
          <p:cNvSpPr txBox="1"/>
          <p:nvPr/>
        </p:nvSpPr>
        <p:spPr>
          <a:xfrm>
            <a:off x="340358" y="991034"/>
            <a:ext cx="3333603" cy="12311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spcBef>
                <a:spcPts val="300"/>
              </a:spcBef>
              <a:defRPr sz="1400"/>
            </a:pPr>
            <a:r>
              <a:rPr dirty="0">
                <a:solidFill>
                  <a:srgbClr val="7030A0"/>
                </a:solidFill>
              </a:rPr>
              <a:t> </a:t>
            </a:r>
            <a:r>
              <a:rPr sz="3200" b="1" dirty="0">
                <a:solidFill>
                  <a:srgbClr val="7030A0"/>
                </a:solidFill>
              </a:rPr>
              <a:t>Photo-Art-Therapy</a:t>
            </a:r>
          </a:p>
          <a:p>
            <a:pPr>
              <a:spcBef>
                <a:spcPts val="1200"/>
              </a:spcBef>
              <a:defRPr sz="2750">
                <a:uFill>
                  <a:solidFill>
                    <a:srgbClr val="000000"/>
                  </a:solidFill>
                </a:uFill>
                <a:latin typeface="+mn-lt"/>
                <a:ea typeface="+mn-ea"/>
                <a:cs typeface="+mn-cs"/>
                <a:sym typeface="Helvetica Neue"/>
              </a:defRPr>
            </a:pPr>
            <a:endParaRPr sz="3200" b="1" dirty="0"/>
          </a:p>
        </p:txBody>
      </p:sp>
      <p:pic>
        <p:nvPicPr>
          <p:cNvPr id="145" name="AAAAAAA.F&gt;Aedi.jpg" descr="AAAAAAA.F&gt;Aedi.jpg"/>
          <p:cNvPicPr>
            <a:picLocks noChangeAspect="1"/>
          </p:cNvPicPr>
          <p:nvPr/>
        </p:nvPicPr>
        <p:blipFill>
          <a:blip r:embed="rId2" cstate="print">
            <a:extLst/>
          </a:blip>
          <a:stretch>
            <a:fillRect/>
          </a:stretch>
        </p:blipFill>
        <p:spPr>
          <a:xfrm>
            <a:off x="340358" y="1779612"/>
            <a:ext cx="4483604" cy="4406845"/>
          </a:xfrm>
          <a:prstGeom prst="rect">
            <a:avLst/>
          </a:prstGeom>
          <a:ln w="12700">
            <a:miter lim="400000"/>
          </a:ln>
        </p:spPr>
      </p:pic>
      <p:sp>
        <p:nvSpPr>
          <p:cNvPr id="146" name="the &quot;art-part&quot; added extra signifi- cance to the process"/>
          <p:cNvSpPr txBox="1"/>
          <p:nvPr/>
        </p:nvSpPr>
        <p:spPr>
          <a:xfrm>
            <a:off x="5395149" y="3232856"/>
            <a:ext cx="3341338" cy="1292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260684" indent="-260684">
              <a:spcBef>
                <a:spcPts val="300"/>
              </a:spcBef>
              <a:buSzPct val="100000"/>
              <a:buChar char="•"/>
              <a:defRPr sz="2600"/>
            </a:lvl1pPr>
          </a:lstStyle>
          <a:p>
            <a:r>
              <a:t>the "art-part" added extra signifi- cance to the process</a:t>
            </a:r>
          </a:p>
        </p:txBody>
      </p:sp>
      <p:sp>
        <p:nvSpPr>
          <p:cNvPr id="147" name="provided additional in- sights"/>
          <p:cNvSpPr txBox="1"/>
          <p:nvPr/>
        </p:nvSpPr>
        <p:spPr>
          <a:xfrm>
            <a:off x="5369183" y="1774815"/>
            <a:ext cx="3054031" cy="904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265697" indent="-265697">
              <a:spcBef>
                <a:spcPts val="400"/>
              </a:spcBef>
              <a:buSzPct val="100000"/>
              <a:buChar char="•"/>
              <a:defRPr sz="2650">
                <a:latin typeface="Times Roman"/>
                <a:ea typeface="Times Roman"/>
                <a:cs typeface="Times Roman"/>
                <a:sym typeface="Times Roman"/>
              </a:defRPr>
            </a:lvl1pPr>
          </a:lstStyle>
          <a:p>
            <a:pPr>
              <a:defRPr>
                <a:latin typeface="+mj-lt"/>
                <a:ea typeface="+mj-ea"/>
                <a:cs typeface="+mj-cs"/>
                <a:sym typeface="Calibri"/>
              </a:defRPr>
            </a:pPr>
            <a:r>
              <a:rPr>
                <a:latin typeface="+mj-lt"/>
                <a:ea typeface="Times Roman"/>
                <a:cs typeface="Times Roman"/>
                <a:sym typeface="Times Roman"/>
              </a:rPr>
              <a:t>provided additional in- sights</a:t>
            </a:r>
          </a:p>
        </p:txBody>
      </p:sp>
      <p:pic>
        <p:nvPicPr>
          <p:cNvPr id="7"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8"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9"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10"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11"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2"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Content Placeholder 3" descr="Content Placeholder 3"/>
          <p:cNvPicPr>
            <a:picLocks noChangeAspect="1"/>
          </p:cNvPicPr>
          <p:nvPr/>
        </p:nvPicPr>
        <p:blipFill>
          <a:blip r:embed="rId2" cstate="print">
            <a:extLst/>
          </a:blip>
          <a:stretch>
            <a:fillRect/>
          </a:stretch>
        </p:blipFill>
        <p:spPr>
          <a:xfrm>
            <a:off x="1626359" y="1687561"/>
            <a:ext cx="5062532" cy="3790797"/>
          </a:xfrm>
          <a:prstGeom prst="rect">
            <a:avLst/>
          </a:prstGeom>
          <a:ln w="12700">
            <a:miter lim="400000"/>
          </a:ln>
        </p:spPr>
      </p:pic>
      <p:sp>
        <p:nvSpPr>
          <p:cNvPr id="150" name="The main goal  was to gain insight into their interpersonal relationships…"/>
          <p:cNvSpPr txBox="1"/>
          <p:nvPr/>
        </p:nvSpPr>
        <p:spPr>
          <a:xfrm>
            <a:off x="710580" y="5733256"/>
            <a:ext cx="7629252" cy="507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600">
                <a:uFill>
                  <a:solidFill>
                    <a:srgbClr val="000000"/>
                  </a:solidFill>
                </a:uFill>
                <a:latin typeface="Times New Roman"/>
                <a:ea typeface="Times New Roman"/>
                <a:cs typeface="Times New Roman"/>
                <a:sym typeface="Times New Roman"/>
              </a:defRPr>
            </a:pPr>
            <a:r>
              <a:rPr sz="1350" dirty="0">
                <a:ea typeface="Times Roman"/>
                <a:cs typeface="Times Roman"/>
                <a:sym typeface="Times Roman"/>
              </a:rPr>
              <a:t>The main goal  was to gain insight into their interpersonal relationships </a:t>
            </a:r>
          </a:p>
          <a:p>
            <a:pPr>
              <a:defRPr sz="1600">
                <a:uFill>
                  <a:solidFill>
                    <a:srgbClr val="000000"/>
                  </a:solidFill>
                </a:uFill>
                <a:latin typeface="Times New Roman"/>
                <a:ea typeface="Times New Roman"/>
                <a:cs typeface="Times New Roman"/>
                <a:sym typeface="Times New Roman"/>
              </a:defRPr>
            </a:pPr>
            <a:r>
              <a:rPr sz="1350" dirty="0">
                <a:ea typeface="Times Roman"/>
                <a:cs typeface="Times Roman"/>
                <a:sym typeface="Times Roman"/>
              </a:rPr>
              <a:t>and the nature of connection between Self and Other through the creation of a group artwork </a:t>
            </a:r>
          </a:p>
        </p:txBody>
      </p:sp>
      <p:sp>
        <p:nvSpPr>
          <p:cNvPr id="151" name="“Group Art-Work”"/>
          <p:cNvSpPr txBox="1"/>
          <p:nvPr/>
        </p:nvSpPr>
        <p:spPr>
          <a:xfrm>
            <a:off x="2875799" y="382270"/>
            <a:ext cx="2427907"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2400" b="1"/>
            </a:lvl1pPr>
          </a:lstStyle>
          <a:p>
            <a:r>
              <a:rPr lang="en-US" dirty="0" smtClean="0">
                <a:solidFill>
                  <a:srgbClr val="7030A0"/>
                </a:solidFill>
              </a:rPr>
              <a:t>“</a:t>
            </a:r>
            <a:r>
              <a:rPr dirty="0" smtClean="0">
                <a:solidFill>
                  <a:srgbClr val="7030A0"/>
                </a:solidFill>
              </a:rPr>
              <a:t>Group Art-Work</a:t>
            </a:r>
            <a:r>
              <a:rPr lang="en-US" dirty="0" smtClean="0">
                <a:solidFill>
                  <a:srgbClr val="7030A0"/>
                </a:solidFill>
              </a:rPr>
              <a:t>"</a:t>
            </a:r>
            <a:endParaRPr dirty="0">
              <a:solidFill>
                <a:srgbClr val="7030A0"/>
              </a:solidFill>
            </a:endParaRPr>
          </a:p>
        </p:txBody>
      </p:sp>
      <p:sp>
        <p:nvSpPr>
          <p:cNvPr id="152" name="Subsequent art-photo therapy interventions developed from simple to complex and from individual art tasks to more interactive group projects."/>
          <p:cNvSpPr txBox="1"/>
          <p:nvPr/>
        </p:nvSpPr>
        <p:spPr>
          <a:xfrm>
            <a:off x="677662" y="954027"/>
            <a:ext cx="8300002" cy="6309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spcBef>
                <a:spcPts val="1200"/>
              </a:spcBef>
              <a:defRPr sz="1750">
                <a:uFill>
                  <a:solidFill>
                    <a:srgbClr val="000000"/>
                  </a:solidFill>
                </a:uFill>
                <a:latin typeface="Times Roman"/>
                <a:ea typeface="Times Roman"/>
                <a:cs typeface="Times Roman"/>
                <a:sym typeface="Times Roman"/>
              </a:defRPr>
            </a:lvl1pPr>
          </a:lstStyle>
          <a:p>
            <a:pPr>
              <a:defRPr sz="1200">
                <a:latin typeface="+mn-lt"/>
                <a:ea typeface="+mn-ea"/>
                <a:cs typeface="+mn-cs"/>
                <a:sym typeface="Helvetica Neue"/>
              </a:defRPr>
            </a:pPr>
            <a:r>
              <a:rPr sz="1750" dirty="0">
                <a:latin typeface="+mj-lt"/>
                <a:ea typeface="Times Roman"/>
                <a:cs typeface="Times Roman"/>
                <a:sym typeface="Times Roman"/>
              </a:rPr>
              <a:t>Subsequent art-photo therapy interventions developed from simple to complex and from individual art tasks to more interactive group projects. </a:t>
            </a:r>
          </a:p>
        </p:txBody>
      </p:sp>
      <p:pic>
        <p:nvPicPr>
          <p:cNvPr id="7"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8"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9"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10"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11"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2"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he following themes emerged from the discussion:…"/>
          <p:cNvSpPr txBox="1"/>
          <p:nvPr/>
        </p:nvSpPr>
        <p:spPr>
          <a:xfrm>
            <a:off x="598872" y="1340768"/>
            <a:ext cx="8098296" cy="5078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1200"/>
              </a:spcBef>
              <a:defRPr sz="1200" b="1">
                <a:uFill>
                  <a:solidFill>
                    <a:srgbClr val="000000"/>
                  </a:solidFill>
                </a:uFill>
                <a:latin typeface="+mn-lt"/>
                <a:ea typeface="+mn-ea"/>
                <a:cs typeface="+mn-cs"/>
                <a:sym typeface="Helvetica Neue"/>
              </a:defRPr>
            </a:pPr>
            <a:r>
              <a:rPr sz="1600" dirty="0">
                <a:ea typeface="Times New Roman"/>
                <a:cs typeface="Times New Roman"/>
                <a:sym typeface="Times New Roman"/>
              </a:rPr>
              <a:t>The following themes emerged from the discussion: </a:t>
            </a:r>
          </a:p>
          <a:p>
            <a:pPr>
              <a:spcBef>
                <a:spcPts val="1200"/>
              </a:spcBef>
              <a:defRPr sz="1200" b="1">
                <a:uFill>
                  <a:solidFill>
                    <a:srgbClr val="000000"/>
                  </a:solidFill>
                </a:uFill>
                <a:latin typeface="+mn-lt"/>
                <a:ea typeface="+mn-ea"/>
                <a:cs typeface="+mn-cs"/>
                <a:sym typeface="Helvetica Neue"/>
              </a:defRPr>
            </a:pPr>
            <a:endParaRPr sz="1600" dirty="0">
              <a:ea typeface="Times New Roman"/>
              <a:cs typeface="Times New Roman"/>
              <a:sym typeface="Times New Roman"/>
            </a:endParaRP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inevitability and importance of connection</a:t>
            </a: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tendency to isolate within the correctional environment</a:t>
            </a: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 connection to Self</a:t>
            </a: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connection to nature</a:t>
            </a: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 connection to others by proximity, familial bonds, and/or commonality of experience</a:t>
            </a:r>
          </a:p>
          <a:p>
            <a:pPr marL="160421" indent="-160421">
              <a:spcBef>
                <a:spcPts val="1200"/>
              </a:spcBef>
              <a:buSzPct val="100000"/>
              <a:buChar char="•"/>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 connection and disconnection with staff members</a:t>
            </a:r>
          </a:p>
          <a:p>
            <a:pPr>
              <a:spcBef>
                <a:spcPts val="1200"/>
              </a:spcBef>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 and the power of art therapy to elicit connection.</a:t>
            </a:r>
          </a:p>
          <a:p>
            <a:pPr>
              <a:spcBef>
                <a:spcPts val="1200"/>
              </a:spcBef>
              <a:defRPr sz="1200">
                <a:uFill>
                  <a:solidFill>
                    <a:srgbClr val="000000"/>
                  </a:solidFill>
                </a:uFill>
                <a:latin typeface="+mn-lt"/>
                <a:ea typeface="+mn-ea"/>
                <a:cs typeface="+mn-cs"/>
                <a:sym typeface="Helvetica Neue"/>
              </a:defRPr>
            </a:pPr>
            <a:endParaRPr sz="1600" dirty="0">
              <a:ea typeface="Times New Roman"/>
              <a:cs typeface="Times New Roman"/>
              <a:sym typeface="Times New Roman"/>
            </a:endParaRPr>
          </a:p>
          <a:p>
            <a:pPr>
              <a:spcBef>
                <a:spcPts val="1200"/>
              </a:spcBef>
              <a:defRPr sz="1200">
                <a:uFill>
                  <a:solidFill>
                    <a:srgbClr val="000000"/>
                  </a:solidFill>
                </a:uFill>
                <a:latin typeface="+mn-lt"/>
                <a:ea typeface="+mn-ea"/>
                <a:cs typeface="+mn-cs"/>
                <a:sym typeface="Helvetica Neue"/>
              </a:defRPr>
            </a:pPr>
            <a:r>
              <a:rPr sz="1600" dirty="0">
                <a:ea typeface="Times New Roman"/>
                <a:cs typeface="Times New Roman"/>
                <a:sym typeface="Times New Roman"/>
              </a:rPr>
              <a:t>Throughout the session and especially during art-making, participants began to reminisce about positive and enjoyable experiences they had recalled from prior treatment settings with staff and peers. Participants also began naming personal accomplishments and pleasant memories from prior treatment experiences. </a:t>
            </a:r>
          </a:p>
        </p:txBody>
      </p:sp>
      <p:pic>
        <p:nvPicPr>
          <p:cNvPr id="4"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5"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6"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7"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8"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9"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Content Placeholder 3" descr="Content Placeholder 3"/>
          <p:cNvPicPr>
            <a:picLocks noChangeAspect="1"/>
          </p:cNvPicPr>
          <p:nvPr/>
        </p:nvPicPr>
        <p:blipFill>
          <a:blip r:embed="rId2" cstate="print">
            <a:extLst/>
          </a:blip>
          <a:srcRect t="22530" b="22530"/>
          <a:stretch>
            <a:fillRect/>
          </a:stretch>
        </p:blipFill>
        <p:spPr>
          <a:xfrm>
            <a:off x="1604643" y="1175509"/>
            <a:ext cx="5661669" cy="3113701"/>
          </a:xfrm>
          <a:prstGeom prst="rect">
            <a:avLst/>
          </a:prstGeom>
          <a:ln w="12700">
            <a:miter lim="400000"/>
          </a:ln>
        </p:spPr>
      </p:pic>
      <p:sp>
        <p:nvSpPr>
          <p:cNvPr id="157" name="The participants were asked to take a self-portrait photo in an emotional state or capture an external event that evokes specific emotions for them.…"/>
          <p:cNvSpPr txBox="1"/>
          <p:nvPr/>
        </p:nvSpPr>
        <p:spPr>
          <a:xfrm>
            <a:off x="687135" y="4534585"/>
            <a:ext cx="7269241" cy="1877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just">
              <a:spcBef>
                <a:spcPts val="1200"/>
              </a:spcBef>
              <a:defRPr sz="1600">
                <a:uFill>
                  <a:solidFill>
                    <a:srgbClr val="000000"/>
                  </a:solidFill>
                </a:uFill>
                <a:latin typeface="+mn-lt"/>
                <a:ea typeface="+mn-ea"/>
                <a:cs typeface="+mn-cs"/>
                <a:sym typeface="Helvetica Neue"/>
              </a:defRPr>
            </a:pPr>
            <a:endParaRPr dirty="0">
              <a:solidFill>
                <a:schemeClr val="tx1"/>
              </a:solidFill>
            </a:endParaRPr>
          </a:p>
          <a:p>
            <a:pPr algn="just">
              <a:spcBef>
                <a:spcPts val="1200"/>
              </a:spcBef>
              <a:defRPr sz="1600">
                <a:uFill>
                  <a:solidFill>
                    <a:srgbClr val="000000"/>
                  </a:solidFill>
                </a:uFill>
                <a:latin typeface="+mn-lt"/>
                <a:ea typeface="+mn-ea"/>
                <a:cs typeface="+mn-cs"/>
                <a:sym typeface="Helvetica Neue"/>
              </a:defRPr>
            </a:pPr>
            <a:r>
              <a:rPr lang="en-US" dirty="0" smtClean="0">
                <a:solidFill>
                  <a:schemeClr val="tx1"/>
                </a:solidFill>
              </a:rPr>
              <a:t>P</a:t>
            </a:r>
            <a:r>
              <a:rPr dirty="0" smtClean="0">
                <a:solidFill>
                  <a:schemeClr val="tx1"/>
                </a:solidFill>
                <a:sym typeface="Calibri"/>
              </a:rPr>
              <a:t>articipants </a:t>
            </a:r>
            <a:r>
              <a:rPr dirty="0">
                <a:solidFill>
                  <a:schemeClr val="tx1"/>
                </a:solidFill>
                <a:sym typeface="Calibri"/>
              </a:rPr>
              <a:t>were asked to take a self-portrait photo in an emotional state or capture an external event that evokes specific emotions for them. </a:t>
            </a:r>
          </a:p>
          <a:p>
            <a:pPr algn="just">
              <a:spcBef>
                <a:spcPts val="1200"/>
              </a:spcBef>
              <a:defRPr sz="1600">
                <a:uFill>
                  <a:solidFill>
                    <a:srgbClr val="000000"/>
                  </a:solidFill>
                </a:uFill>
                <a:latin typeface="+mn-lt"/>
                <a:ea typeface="+mn-ea"/>
                <a:cs typeface="+mn-cs"/>
                <a:sym typeface="Helvetica Neue"/>
              </a:defRPr>
            </a:pPr>
            <a:r>
              <a:rPr dirty="0">
                <a:solidFill>
                  <a:schemeClr val="tx1"/>
                </a:solidFill>
                <a:sym typeface="Calibri"/>
              </a:rPr>
              <a:t>This activity was followed by group discussion and exploration of the emotions that were expressed in the pictures,  their meaning and the connection with external experiences. </a:t>
            </a:r>
          </a:p>
        </p:txBody>
      </p:sp>
      <p:sp>
        <p:nvSpPr>
          <p:cNvPr id="158" name="“Self-Image”"/>
          <p:cNvSpPr txBox="1"/>
          <p:nvPr/>
        </p:nvSpPr>
        <p:spPr>
          <a:xfrm>
            <a:off x="2993017" y="290225"/>
            <a:ext cx="1847620" cy="492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spcBef>
                <a:spcPts val="300"/>
              </a:spcBef>
              <a:defRPr sz="2600" b="1"/>
            </a:lvl1pPr>
          </a:lstStyle>
          <a:p>
            <a:r>
              <a:rPr dirty="0">
                <a:solidFill>
                  <a:srgbClr val="7030A0"/>
                </a:solidFill>
              </a:rPr>
              <a:t>“Self-Image”</a:t>
            </a:r>
          </a:p>
        </p:txBody>
      </p:sp>
      <p:pic>
        <p:nvPicPr>
          <p:cNvPr id="6" name="Picture 2" descr="S:\András\Dokumentumok\Alapítvány\Aláírások\Váltó logo 3.JPG"/>
          <p:cNvPicPr>
            <a:picLocks noChangeAspect="1" noChangeArrowheads="1"/>
          </p:cNvPicPr>
          <p:nvPr/>
        </p:nvPicPr>
        <p:blipFill>
          <a:blip r:embed="rId3" cstate="print"/>
          <a:stretch>
            <a:fillRect/>
          </a:stretch>
        </p:blipFill>
        <p:spPr bwMode="auto">
          <a:xfrm>
            <a:off x="251522" y="6266865"/>
            <a:ext cx="962768" cy="468000"/>
          </a:xfrm>
          <a:prstGeom prst="rect">
            <a:avLst/>
          </a:prstGeom>
          <a:noFill/>
        </p:spPr>
      </p:pic>
      <p:pic>
        <p:nvPicPr>
          <p:cNvPr id="7"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37544"/>
            <a:ext cx="2016515" cy="576000"/>
          </a:xfrm>
          <a:prstGeom prst="rect">
            <a:avLst/>
          </a:prstGeom>
          <a:noFill/>
        </p:spPr>
      </p:pic>
      <p:pic>
        <p:nvPicPr>
          <p:cNvPr id="8" name="Kép 5" descr="Logo_zold_fekete_transparent.png"/>
          <p:cNvPicPr>
            <a:picLocks noChangeAspect="1"/>
          </p:cNvPicPr>
          <p:nvPr/>
        </p:nvPicPr>
        <p:blipFill>
          <a:blip r:embed="rId5" cstate="print"/>
          <a:stretch>
            <a:fillRect/>
          </a:stretch>
        </p:blipFill>
        <p:spPr>
          <a:xfrm>
            <a:off x="8091998" y="137545"/>
            <a:ext cx="800482" cy="792000"/>
          </a:xfrm>
          <a:prstGeom prst="rect">
            <a:avLst/>
          </a:prstGeom>
        </p:spPr>
      </p:pic>
      <p:pic>
        <p:nvPicPr>
          <p:cNvPr id="9" name="Kép 6" descr="amaka1trans.jpg"/>
          <p:cNvPicPr>
            <a:picLocks noChangeAspect="1"/>
          </p:cNvPicPr>
          <p:nvPr/>
        </p:nvPicPr>
        <p:blipFill>
          <a:blip r:embed="rId6" cstate="print"/>
          <a:stretch>
            <a:fillRect/>
          </a:stretch>
        </p:blipFill>
        <p:spPr>
          <a:xfrm>
            <a:off x="8052283" y="6230921"/>
            <a:ext cx="768189" cy="540000"/>
          </a:xfrm>
          <a:prstGeom prst="rect">
            <a:avLst/>
          </a:prstGeom>
        </p:spPr>
      </p:pic>
      <p:pic>
        <p:nvPicPr>
          <p:cNvPr id="10" name="Kép 7" descr="Antropos_transparent_logo.png"/>
          <p:cNvPicPr>
            <a:picLocks noChangeAspect="1"/>
          </p:cNvPicPr>
          <p:nvPr/>
        </p:nvPicPr>
        <p:blipFill>
          <a:blip r:embed="rId7" cstate="print"/>
          <a:stretch>
            <a:fillRect/>
          </a:stretch>
        </p:blipFill>
        <p:spPr>
          <a:xfrm>
            <a:off x="3059832" y="6374921"/>
            <a:ext cx="575320" cy="396000"/>
          </a:xfrm>
          <a:prstGeom prst="rect">
            <a:avLst/>
          </a:prstGeom>
        </p:spPr>
      </p:pic>
      <p:pic>
        <p:nvPicPr>
          <p:cNvPr id="11" name="Kép 8" descr="IGA_logo_transparent.png"/>
          <p:cNvPicPr>
            <a:picLocks noChangeAspect="1"/>
          </p:cNvPicPr>
          <p:nvPr/>
        </p:nvPicPr>
        <p:blipFill>
          <a:blip r:embed="rId8" cstate="print"/>
          <a:stretch>
            <a:fillRect/>
          </a:stretch>
        </p:blipFill>
        <p:spPr>
          <a:xfrm>
            <a:off x="5264573" y="6410921"/>
            <a:ext cx="1179635" cy="360000"/>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Content Placeholder 3" descr="Content Placeholder 3"/>
          <p:cNvPicPr>
            <a:picLocks noChangeAspect="1"/>
          </p:cNvPicPr>
          <p:nvPr/>
        </p:nvPicPr>
        <p:blipFill>
          <a:blip r:embed="rId2" cstate="print">
            <a:extLst/>
          </a:blip>
          <a:srcRect t="23467" b="23466"/>
          <a:stretch>
            <a:fillRect/>
          </a:stretch>
        </p:blipFill>
        <p:spPr>
          <a:xfrm>
            <a:off x="1015451" y="1014694"/>
            <a:ext cx="7214888" cy="3967911"/>
          </a:xfrm>
          <a:prstGeom prst="rect">
            <a:avLst/>
          </a:prstGeom>
          <a:ln w="12700">
            <a:miter lim="400000"/>
          </a:ln>
        </p:spPr>
      </p:pic>
      <p:sp>
        <p:nvSpPr>
          <p:cNvPr id="161" name="Specific themes that pop up were sadness, pain, trauma, anxiety, isolation.…"/>
          <p:cNvSpPr txBox="1"/>
          <p:nvPr/>
        </p:nvSpPr>
        <p:spPr>
          <a:xfrm>
            <a:off x="1355540" y="5301208"/>
            <a:ext cx="6534710" cy="12311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1200"/>
              </a:spcBef>
              <a:defRPr sz="1600">
                <a:uFill>
                  <a:solidFill>
                    <a:srgbClr val="000000"/>
                  </a:solidFill>
                </a:uFill>
                <a:latin typeface="+mn-lt"/>
                <a:ea typeface="+mn-ea"/>
                <a:cs typeface="+mn-cs"/>
                <a:sym typeface="Helvetica Neue"/>
              </a:defRPr>
            </a:pPr>
            <a:r>
              <a:rPr dirty="0">
                <a:latin typeface="+mj-lt"/>
                <a:ea typeface="+mj-ea"/>
                <a:cs typeface="+mj-cs"/>
                <a:sym typeface="Calibri"/>
              </a:rPr>
              <a:t>Specific themes that pop up were </a:t>
            </a:r>
            <a:r>
              <a:rPr b="1" dirty="0">
                <a:latin typeface="+mj-lt"/>
                <a:ea typeface="+mj-ea"/>
                <a:cs typeface="+mj-cs"/>
                <a:sym typeface="Calibri"/>
              </a:rPr>
              <a:t>sadness, pain, trauma, anxiety, isolation</a:t>
            </a:r>
            <a:r>
              <a:rPr dirty="0">
                <a:latin typeface="+mj-lt"/>
                <a:ea typeface="+mj-ea"/>
                <a:cs typeface="+mj-cs"/>
                <a:sym typeface="Calibri"/>
              </a:rPr>
              <a:t>. </a:t>
            </a:r>
          </a:p>
          <a:p>
            <a:pPr>
              <a:spcBef>
                <a:spcPts val="1200"/>
              </a:spcBef>
              <a:defRPr sz="1600">
                <a:uFill>
                  <a:solidFill>
                    <a:srgbClr val="000000"/>
                  </a:solidFill>
                </a:uFill>
                <a:latin typeface="+mn-lt"/>
                <a:ea typeface="+mn-ea"/>
                <a:cs typeface="+mn-cs"/>
                <a:sym typeface="Helvetica Neue"/>
              </a:defRPr>
            </a:pPr>
            <a:r>
              <a:rPr dirty="0">
                <a:latin typeface="+mj-lt"/>
                <a:ea typeface="+mj-ea"/>
                <a:cs typeface="+mj-cs"/>
                <a:sym typeface="Calibri"/>
              </a:rPr>
              <a:t>Overall, this activity enhanced the understanding of the connection between external experiences, their internal emotional experiences, and their internal cognitions.</a:t>
            </a:r>
          </a:p>
        </p:txBody>
      </p:sp>
      <p:pic>
        <p:nvPicPr>
          <p:cNvPr id="5"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6"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7"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8"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9"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0"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Content Placeholder 3" descr="Content Placeholder 3"/>
          <p:cNvPicPr>
            <a:picLocks noChangeAspect="1"/>
          </p:cNvPicPr>
          <p:nvPr/>
        </p:nvPicPr>
        <p:blipFill>
          <a:blip r:embed="rId2" cstate="print">
            <a:extLst/>
          </a:blip>
          <a:srcRect t="9311" b="9310"/>
          <a:stretch>
            <a:fillRect/>
          </a:stretch>
        </p:blipFill>
        <p:spPr>
          <a:xfrm>
            <a:off x="457200" y="1600200"/>
            <a:ext cx="8229600" cy="4525963"/>
          </a:xfrm>
          <a:prstGeom prst="rect">
            <a:avLst/>
          </a:prstGeom>
          <a:ln w="12700">
            <a:miter lim="400000"/>
          </a:ln>
        </p:spPr>
      </p:pic>
      <p:sp>
        <p:nvSpPr>
          <p:cNvPr id="164" name="“ Cut the image and put it in another context”"/>
          <p:cNvSpPr txBox="1"/>
          <p:nvPr/>
        </p:nvSpPr>
        <p:spPr>
          <a:xfrm>
            <a:off x="1426994" y="672750"/>
            <a:ext cx="6290011" cy="744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100" b="1">
                <a:uFill>
                  <a:solidFill>
                    <a:srgbClr val="000000"/>
                  </a:solidFill>
                </a:uFill>
                <a:latin typeface="+mn-lt"/>
                <a:ea typeface="+mn-ea"/>
                <a:cs typeface="+mn-cs"/>
                <a:sym typeface="Helvetica Neue"/>
              </a:defRPr>
            </a:pPr>
            <a:endParaRPr dirty="0">
              <a:solidFill>
                <a:srgbClr val="7030A0"/>
              </a:solidFill>
              <a:uFill>
                <a:solidFill>
                  <a:srgbClr val="212121"/>
                </a:solidFill>
              </a:uFill>
            </a:endParaRPr>
          </a:p>
          <a:p>
            <a:pPr>
              <a:defRPr sz="2100" b="1">
                <a:uFill>
                  <a:solidFill>
                    <a:srgbClr val="000000"/>
                  </a:solidFill>
                </a:uFill>
                <a:latin typeface="+mn-lt"/>
                <a:ea typeface="+mn-ea"/>
                <a:cs typeface="+mn-cs"/>
                <a:sym typeface="Helvetica Neue"/>
              </a:defRPr>
            </a:pPr>
            <a:r>
              <a:rPr dirty="0" smtClean="0">
                <a:solidFill>
                  <a:srgbClr val="7030A0"/>
                </a:solidFill>
                <a:uFill>
                  <a:solidFill>
                    <a:srgbClr val="212121"/>
                  </a:solidFill>
                </a:uFill>
              </a:rPr>
              <a:t> </a:t>
            </a:r>
            <a:r>
              <a:rPr lang="en-US" dirty="0" smtClean="0">
                <a:solidFill>
                  <a:srgbClr val="7030A0"/>
                </a:solidFill>
                <a:uFill>
                  <a:solidFill>
                    <a:srgbClr val="212121"/>
                  </a:solidFill>
                </a:uFill>
              </a:rPr>
              <a:t>"</a:t>
            </a:r>
            <a:r>
              <a:rPr dirty="0" smtClean="0">
                <a:solidFill>
                  <a:srgbClr val="7030A0"/>
                </a:solidFill>
                <a:uFill>
                  <a:solidFill>
                    <a:srgbClr val="212121"/>
                  </a:solidFill>
                </a:uFill>
              </a:rPr>
              <a:t>Cut </a:t>
            </a:r>
            <a:r>
              <a:rPr dirty="0">
                <a:solidFill>
                  <a:srgbClr val="7030A0"/>
                </a:solidFill>
                <a:uFill>
                  <a:solidFill>
                    <a:srgbClr val="212121"/>
                  </a:solidFill>
                </a:uFill>
              </a:rPr>
              <a:t>the image and put it in another </a:t>
            </a:r>
            <a:r>
              <a:rPr dirty="0" smtClean="0">
                <a:solidFill>
                  <a:srgbClr val="7030A0"/>
                </a:solidFill>
                <a:uFill>
                  <a:solidFill>
                    <a:srgbClr val="212121"/>
                  </a:solidFill>
                </a:uFill>
              </a:rPr>
              <a:t>context</a:t>
            </a:r>
            <a:r>
              <a:rPr lang="en-US" dirty="0" smtClean="0">
                <a:solidFill>
                  <a:srgbClr val="7030A0"/>
                </a:solidFill>
                <a:uFill>
                  <a:solidFill>
                    <a:srgbClr val="212121"/>
                  </a:solidFill>
                </a:uFill>
              </a:rPr>
              <a:t>"</a:t>
            </a:r>
            <a:endParaRPr dirty="0">
              <a:solidFill>
                <a:srgbClr val="7030A0"/>
              </a:solidFill>
              <a:uFill>
                <a:solidFill>
                  <a:srgbClr val="212121"/>
                </a:solidFill>
              </a:uFill>
            </a:endParaRPr>
          </a:p>
        </p:txBody>
      </p:sp>
      <p:pic>
        <p:nvPicPr>
          <p:cNvPr id="5" name="Picture 2" descr="S:\András\Dokumentumok\Alapítvány\Aláírások\Váltó logo 3.JPG"/>
          <p:cNvPicPr>
            <a:picLocks noChangeAspect="1" noChangeArrowheads="1"/>
          </p:cNvPicPr>
          <p:nvPr/>
        </p:nvPicPr>
        <p:blipFill>
          <a:blip r:embed="rId3" cstate="print"/>
          <a:stretch>
            <a:fillRect/>
          </a:stretch>
        </p:blipFill>
        <p:spPr bwMode="auto">
          <a:xfrm>
            <a:off x="251522" y="6309320"/>
            <a:ext cx="962768" cy="468000"/>
          </a:xfrm>
          <a:prstGeom prst="rect">
            <a:avLst/>
          </a:prstGeom>
          <a:noFill/>
        </p:spPr>
      </p:pic>
      <p:pic>
        <p:nvPicPr>
          <p:cNvPr id="6" name="Picture 3" descr="S:\András\Dokumentumok\Alapítvány\ERASMUS+\2020 UNLOCKED\erasmus2020flag.jpg"/>
          <p:cNvPicPr>
            <a:picLocks noChangeAspect="1" noChangeArrowheads="1"/>
          </p:cNvPicPr>
          <p:nvPr/>
        </p:nvPicPr>
        <p:blipFill>
          <a:blip r:embed="rId4" cstate="print"/>
          <a:stretch>
            <a:fillRect/>
          </a:stretch>
        </p:blipFill>
        <p:spPr bwMode="auto">
          <a:xfrm>
            <a:off x="179512" y="179999"/>
            <a:ext cx="2016515" cy="576000"/>
          </a:xfrm>
          <a:prstGeom prst="rect">
            <a:avLst/>
          </a:prstGeom>
          <a:noFill/>
        </p:spPr>
      </p:pic>
      <p:pic>
        <p:nvPicPr>
          <p:cNvPr id="7" name="Kép 5" descr="Logo_zold_fekete_transparent.png"/>
          <p:cNvPicPr>
            <a:picLocks noChangeAspect="1"/>
          </p:cNvPicPr>
          <p:nvPr/>
        </p:nvPicPr>
        <p:blipFill>
          <a:blip r:embed="rId5" cstate="print"/>
          <a:stretch>
            <a:fillRect/>
          </a:stretch>
        </p:blipFill>
        <p:spPr>
          <a:xfrm>
            <a:off x="8091998" y="180000"/>
            <a:ext cx="800482" cy="792000"/>
          </a:xfrm>
          <a:prstGeom prst="rect">
            <a:avLst/>
          </a:prstGeom>
        </p:spPr>
      </p:pic>
      <p:pic>
        <p:nvPicPr>
          <p:cNvPr id="8" name="Kép 6" descr="amaka1trans.jpg"/>
          <p:cNvPicPr>
            <a:picLocks noChangeAspect="1"/>
          </p:cNvPicPr>
          <p:nvPr/>
        </p:nvPicPr>
        <p:blipFill>
          <a:blip r:embed="rId6" cstate="print"/>
          <a:stretch>
            <a:fillRect/>
          </a:stretch>
        </p:blipFill>
        <p:spPr>
          <a:xfrm>
            <a:off x="8052283" y="6273376"/>
            <a:ext cx="768189" cy="540000"/>
          </a:xfrm>
          <a:prstGeom prst="rect">
            <a:avLst/>
          </a:prstGeom>
        </p:spPr>
      </p:pic>
      <p:pic>
        <p:nvPicPr>
          <p:cNvPr id="9" name="Kép 7" descr="Antropos_transparent_logo.png"/>
          <p:cNvPicPr>
            <a:picLocks noChangeAspect="1"/>
          </p:cNvPicPr>
          <p:nvPr/>
        </p:nvPicPr>
        <p:blipFill>
          <a:blip r:embed="rId7" cstate="print"/>
          <a:stretch>
            <a:fillRect/>
          </a:stretch>
        </p:blipFill>
        <p:spPr>
          <a:xfrm>
            <a:off x="3059832" y="6417376"/>
            <a:ext cx="575320" cy="396000"/>
          </a:xfrm>
          <a:prstGeom prst="rect">
            <a:avLst/>
          </a:prstGeom>
        </p:spPr>
      </p:pic>
      <p:pic>
        <p:nvPicPr>
          <p:cNvPr id="10" name="Kép 8" descr="IGA_logo_transparent.png"/>
          <p:cNvPicPr>
            <a:picLocks noChangeAspect="1"/>
          </p:cNvPicPr>
          <p:nvPr/>
        </p:nvPicPr>
        <p:blipFill>
          <a:blip r:embed="rId8" cstate="print"/>
          <a:stretch>
            <a:fillRect/>
          </a:stretch>
        </p:blipFill>
        <p:spPr>
          <a:xfrm>
            <a:off x="5264573" y="6453376"/>
            <a:ext cx="1179635" cy="360000"/>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Content Placeholder 3" descr="Content Placeholder 3"/>
          <p:cNvPicPr>
            <a:picLocks noChangeAspect="1"/>
          </p:cNvPicPr>
          <p:nvPr/>
        </p:nvPicPr>
        <p:blipFill>
          <a:blip r:embed="rId2" cstate="print">
            <a:extLst/>
          </a:blip>
          <a:srcRect t="9311" b="9310"/>
          <a:stretch>
            <a:fillRect/>
          </a:stretch>
        </p:blipFill>
        <p:spPr>
          <a:xfrm>
            <a:off x="419253" y="1700808"/>
            <a:ext cx="5507956" cy="3029165"/>
          </a:xfrm>
          <a:prstGeom prst="rect">
            <a:avLst/>
          </a:prstGeom>
          <a:ln w="12700">
            <a:miter lim="400000"/>
          </a:ln>
        </p:spPr>
      </p:pic>
      <p:sp>
        <p:nvSpPr>
          <p:cNvPr id="167" name="This activity elicited discussions about the kind of view one has of the world from within prison walls"/>
          <p:cNvSpPr txBox="1"/>
          <p:nvPr/>
        </p:nvSpPr>
        <p:spPr>
          <a:xfrm>
            <a:off x="434916" y="5152836"/>
            <a:ext cx="7053352"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600">
                <a:uFill>
                  <a:solidFill>
                    <a:srgbClr val="212121"/>
                  </a:solidFill>
                </a:uFill>
                <a:latin typeface="+mn-lt"/>
                <a:ea typeface="+mn-ea"/>
                <a:cs typeface="+mn-cs"/>
                <a:sym typeface="Helvetica Neue"/>
              </a:defRPr>
            </a:lvl1pPr>
          </a:lstStyle>
          <a:p>
            <a:pPr>
              <a:defRPr sz="1200">
                <a:uFill>
                  <a:solidFill>
                    <a:srgbClr val="000000"/>
                  </a:solidFill>
                </a:uFill>
              </a:defRPr>
            </a:pPr>
            <a:r>
              <a:rPr sz="1800" dirty="0">
                <a:uFill>
                  <a:solidFill>
                    <a:srgbClr val="212121"/>
                  </a:solidFill>
                </a:uFill>
                <a:latin typeface="+mj-lt"/>
              </a:rPr>
              <a:t>This activity elicited discussions about the kind of view one has of the world from within prison walls</a:t>
            </a:r>
          </a:p>
        </p:txBody>
      </p:sp>
      <p:sp>
        <p:nvSpPr>
          <p:cNvPr id="168" name="How the context…"/>
          <p:cNvSpPr txBox="1"/>
          <p:nvPr/>
        </p:nvSpPr>
        <p:spPr>
          <a:xfrm>
            <a:off x="6228073" y="2676781"/>
            <a:ext cx="2520391"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200">
                <a:uFill>
                  <a:solidFill>
                    <a:srgbClr val="000000"/>
                  </a:solidFill>
                </a:uFill>
                <a:latin typeface="+mn-lt"/>
                <a:ea typeface="+mn-ea"/>
                <a:cs typeface="+mn-cs"/>
                <a:sym typeface="Helvetica Neue"/>
              </a:defRPr>
            </a:pPr>
            <a:r>
              <a:rPr sz="1600" dirty="0">
                <a:uFill>
                  <a:solidFill>
                    <a:srgbClr val="212121"/>
                  </a:solidFill>
                </a:uFill>
              </a:rPr>
              <a:t>How the context </a:t>
            </a:r>
            <a:r>
              <a:rPr sz="1600" dirty="0" smtClean="0">
                <a:uFill>
                  <a:solidFill>
                    <a:srgbClr val="212121"/>
                  </a:solidFill>
                </a:uFill>
              </a:rPr>
              <a:t>of </a:t>
            </a:r>
            <a:r>
              <a:rPr sz="1600" dirty="0">
                <a:uFill>
                  <a:solidFill>
                    <a:srgbClr val="212121"/>
                  </a:solidFill>
                </a:uFill>
              </a:rPr>
              <a:t>Prison </a:t>
            </a:r>
            <a:r>
              <a:rPr sz="1600" dirty="0" smtClean="0">
                <a:uFill>
                  <a:solidFill>
                    <a:srgbClr val="212121"/>
                  </a:solidFill>
                </a:uFill>
              </a:rPr>
              <a:t>influences </a:t>
            </a:r>
            <a:r>
              <a:rPr sz="1600" dirty="0">
                <a:uFill>
                  <a:solidFill>
                    <a:srgbClr val="212121"/>
                  </a:solidFill>
                </a:uFill>
              </a:rPr>
              <a:t>inmate </a:t>
            </a:r>
            <a:r>
              <a:rPr sz="1600" dirty="0" err="1">
                <a:uFill>
                  <a:solidFill>
                    <a:srgbClr val="212121"/>
                  </a:solidFill>
                </a:uFill>
              </a:rPr>
              <a:t>behaviour</a:t>
            </a:r>
            <a:r>
              <a:rPr sz="1600" dirty="0">
                <a:uFill>
                  <a:solidFill>
                    <a:srgbClr val="212121"/>
                  </a:solidFill>
                </a:uFill>
              </a:rPr>
              <a:t>, personality </a:t>
            </a:r>
            <a:r>
              <a:rPr sz="1600" dirty="0" smtClean="0">
                <a:uFill>
                  <a:solidFill>
                    <a:srgbClr val="212121"/>
                  </a:solidFill>
                </a:uFill>
              </a:rPr>
              <a:t>and </a:t>
            </a:r>
            <a:r>
              <a:rPr sz="1600" dirty="0">
                <a:uFill>
                  <a:solidFill>
                    <a:srgbClr val="212121"/>
                  </a:solidFill>
                </a:uFill>
              </a:rPr>
              <a:t>Self-Image.</a:t>
            </a:r>
          </a:p>
        </p:txBody>
      </p:sp>
      <p:pic>
        <p:nvPicPr>
          <p:cNvPr id="5" name="Εικόνα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4064" y="260648"/>
            <a:ext cx="1098137" cy="771938"/>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blaF&gt;A.jpg" descr="blaF&gt;A.jpg"/>
          <p:cNvPicPr>
            <a:picLocks noChangeAspect="1"/>
          </p:cNvPicPr>
          <p:nvPr/>
        </p:nvPicPr>
        <p:blipFill>
          <a:blip r:embed="rId2" cstate="print">
            <a:extLst/>
          </a:blip>
          <a:stretch>
            <a:fillRect/>
          </a:stretch>
        </p:blipFill>
        <p:spPr>
          <a:xfrm>
            <a:off x="6377805" y="1624570"/>
            <a:ext cx="2058572" cy="2744763"/>
          </a:xfrm>
          <a:prstGeom prst="rect">
            <a:avLst/>
          </a:prstGeom>
          <a:ln w="12700">
            <a:miter lim="400000"/>
          </a:ln>
        </p:spPr>
      </p:pic>
      <p:pic>
        <p:nvPicPr>
          <p:cNvPr id="171" name="AAA.F&gt;A.jpg" descr="AAA.F&gt;A.jpg"/>
          <p:cNvPicPr>
            <a:picLocks noChangeAspect="1"/>
          </p:cNvPicPr>
          <p:nvPr/>
        </p:nvPicPr>
        <p:blipFill>
          <a:blip r:embed="rId3" cstate="print">
            <a:extLst/>
          </a:blip>
          <a:stretch>
            <a:fillRect/>
          </a:stretch>
        </p:blipFill>
        <p:spPr>
          <a:xfrm>
            <a:off x="4334458" y="1629134"/>
            <a:ext cx="1823849" cy="2740198"/>
          </a:xfrm>
          <a:prstGeom prst="rect">
            <a:avLst/>
          </a:prstGeom>
          <a:ln w="12700">
            <a:miter lim="400000"/>
          </a:ln>
        </p:spPr>
      </p:pic>
      <p:pic>
        <p:nvPicPr>
          <p:cNvPr id="172" name="Image" descr="Image"/>
          <p:cNvPicPr>
            <a:picLocks noChangeAspect="1"/>
          </p:cNvPicPr>
          <p:nvPr/>
        </p:nvPicPr>
        <p:blipFill>
          <a:blip r:embed="rId4" cstate="print">
            <a:extLst/>
          </a:blip>
          <a:stretch>
            <a:fillRect/>
          </a:stretch>
        </p:blipFill>
        <p:spPr>
          <a:xfrm>
            <a:off x="2296761" y="1666890"/>
            <a:ext cx="1823850" cy="2660121"/>
          </a:xfrm>
          <a:prstGeom prst="rect">
            <a:avLst/>
          </a:prstGeom>
          <a:ln w="12700">
            <a:miter lim="400000"/>
          </a:ln>
        </p:spPr>
      </p:pic>
      <p:pic>
        <p:nvPicPr>
          <p:cNvPr id="173" name="alina.F&gt;A.jpg" descr="alina.F&gt;A.jpg"/>
          <p:cNvPicPr>
            <a:picLocks noChangeAspect="1"/>
          </p:cNvPicPr>
          <p:nvPr/>
        </p:nvPicPr>
        <p:blipFill>
          <a:blip r:embed="rId5" cstate="print">
            <a:extLst/>
          </a:blip>
          <a:stretch>
            <a:fillRect/>
          </a:stretch>
        </p:blipFill>
        <p:spPr>
          <a:xfrm>
            <a:off x="296187" y="1684030"/>
            <a:ext cx="1836205" cy="2660121"/>
          </a:xfrm>
          <a:prstGeom prst="rect">
            <a:avLst/>
          </a:prstGeom>
          <a:ln w="12700">
            <a:miter lim="400000"/>
          </a:ln>
        </p:spPr>
      </p:pic>
      <p:sp>
        <p:nvSpPr>
          <p:cNvPr id="174" name="The intended impact of the activity was to develop a sense of attunement with the inmates and their experiences of isolation, disconnection, and the reach toward community, empathy and hope."/>
          <p:cNvSpPr txBox="1"/>
          <p:nvPr/>
        </p:nvSpPr>
        <p:spPr>
          <a:xfrm>
            <a:off x="187524" y="4660141"/>
            <a:ext cx="9024263"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spcBef>
                <a:spcPts val="1200"/>
              </a:spcBef>
              <a:defRPr sz="2750">
                <a:uFill>
                  <a:solidFill>
                    <a:srgbClr val="000000"/>
                  </a:solidFill>
                </a:uFill>
                <a:latin typeface="+mn-lt"/>
                <a:ea typeface="+mn-ea"/>
                <a:cs typeface="+mn-cs"/>
                <a:sym typeface="Helvetica Neue"/>
              </a:defRPr>
            </a:pPr>
            <a:r>
              <a:rPr sz="1600" dirty="0" smtClean="0">
                <a:ea typeface="Times New Roman"/>
                <a:cs typeface="Times New Roman"/>
                <a:sym typeface="Times New Roman"/>
              </a:rPr>
              <a:t>The </a:t>
            </a:r>
            <a:r>
              <a:rPr sz="1600" dirty="0">
                <a:ea typeface="Times New Roman"/>
                <a:cs typeface="Times New Roman"/>
                <a:sym typeface="Times New Roman"/>
              </a:rPr>
              <a:t>intended impact of the activity was to develop a sense of attunement with the inmates and </a:t>
            </a:r>
            <a:endParaRPr lang="en-US" sz="1600" dirty="0" smtClean="0">
              <a:ea typeface="Times New Roman"/>
              <a:cs typeface="Times New Roman"/>
              <a:sym typeface="Times New Roman"/>
            </a:endParaRPr>
          </a:p>
          <a:p>
            <a:pPr>
              <a:spcBef>
                <a:spcPts val="1200"/>
              </a:spcBef>
              <a:defRPr sz="2750">
                <a:uFill>
                  <a:solidFill>
                    <a:srgbClr val="000000"/>
                  </a:solidFill>
                </a:uFill>
                <a:latin typeface="+mn-lt"/>
                <a:ea typeface="+mn-ea"/>
                <a:cs typeface="+mn-cs"/>
                <a:sym typeface="Helvetica Neue"/>
              </a:defRPr>
            </a:pPr>
            <a:r>
              <a:rPr sz="1600" dirty="0" smtClean="0">
                <a:ea typeface="Times New Roman"/>
                <a:cs typeface="Times New Roman"/>
                <a:sym typeface="Times New Roman"/>
              </a:rPr>
              <a:t>their </a:t>
            </a:r>
            <a:r>
              <a:rPr sz="1600" dirty="0">
                <a:ea typeface="Times New Roman"/>
                <a:cs typeface="Times New Roman"/>
                <a:sym typeface="Times New Roman"/>
              </a:rPr>
              <a:t>experiences of isolation, disconnection, and the reach toward community, empathy and hope.</a:t>
            </a:r>
          </a:p>
        </p:txBody>
      </p:sp>
      <p:sp>
        <p:nvSpPr>
          <p:cNvPr id="175" name="“Activity Portrets Inside-Out”"/>
          <p:cNvSpPr txBox="1"/>
          <p:nvPr/>
        </p:nvSpPr>
        <p:spPr>
          <a:xfrm>
            <a:off x="2092905" y="617860"/>
            <a:ext cx="4168768"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spcBef>
                <a:spcPts val="1200"/>
              </a:spcBef>
              <a:defRPr sz="2400" b="1">
                <a:uFill>
                  <a:solidFill>
                    <a:srgbClr val="000000"/>
                  </a:solidFill>
                </a:uFill>
                <a:latin typeface="+mn-lt"/>
                <a:ea typeface="+mn-ea"/>
                <a:cs typeface="+mn-cs"/>
                <a:sym typeface="Helvetica Neue"/>
              </a:defRPr>
            </a:pPr>
            <a:r>
              <a:rPr dirty="0">
                <a:solidFill>
                  <a:srgbClr val="7030A0"/>
                </a:solidFill>
              </a:rPr>
              <a:t>“</a:t>
            </a:r>
            <a:r>
              <a:rPr dirty="0">
                <a:solidFill>
                  <a:srgbClr val="7030A0"/>
                </a:solidFill>
                <a:latin typeface="Times New Roman"/>
                <a:ea typeface="Times New Roman"/>
                <a:cs typeface="Times New Roman"/>
                <a:sym typeface="Times New Roman"/>
              </a:rPr>
              <a:t>Activity </a:t>
            </a:r>
            <a:r>
              <a:rPr dirty="0" err="1">
                <a:solidFill>
                  <a:srgbClr val="7030A0"/>
                </a:solidFill>
                <a:latin typeface="Times New Roman"/>
                <a:ea typeface="Times New Roman"/>
                <a:cs typeface="Times New Roman"/>
                <a:sym typeface="Times New Roman"/>
              </a:rPr>
              <a:t>Portrets</a:t>
            </a:r>
            <a:r>
              <a:rPr dirty="0">
                <a:solidFill>
                  <a:srgbClr val="7030A0"/>
                </a:solidFill>
                <a:latin typeface="Times New Roman"/>
                <a:ea typeface="Times New Roman"/>
                <a:cs typeface="Times New Roman"/>
                <a:sym typeface="Times New Roman"/>
              </a:rPr>
              <a:t> Inside-Out” </a:t>
            </a:r>
          </a:p>
        </p:txBody>
      </p:sp>
      <p:pic>
        <p:nvPicPr>
          <p:cNvPr id="8" name="Picture 2" descr="S:\András\Dokumentumok\Alapítvány\Aláírások\Váltó logo 3.JPG"/>
          <p:cNvPicPr>
            <a:picLocks noChangeAspect="1" noChangeArrowheads="1"/>
          </p:cNvPicPr>
          <p:nvPr/>
        </p:nvPicPr>
        <p:blipFill>
          <a:blip r:embed="rId6" cstate="print"/>
          <a:stretch>
            <a:fillRect/>
          </a:stretch>
        </p:blipFill>
        <p:spPr bwMode="auto">
          <a:xfrm>
            <a:off x="251522" y="6309320"/>
            <a:ext cx="962768" cy="468000"/>
          </a:xfrm>
          <a:prstGeom prst="rect">
            <a:avLst/>
          </a:prstGeom>
          <a:noFill/>
        </p:spPr>
      </p:pic>
      <p:pic>
        <p:nvPicPr>
          <p:cNvPr id="9" name="Picture 3" descr="S:\András\Dokumentumok\Alapítvány\ERASMUS+\2020 UNLOCKED\erasmus2020flag.jpg"/>
          <p:cNvPicPr>
            <a:picLocks noChangeAspect="1" noChangeArrowheads="1"/>
          </p:cNvPicPr>
          <p:nvPr/>
        </p:nvPicPr>
        <p:blipFill>
          <a:blip r:embed="rId7" cstate="print"/>
          <a:stretch>
            <a:fillRect/>
          </a:stretch>
        </p:blipFill>
        <p:spPr bwMode="auto">
          <a:xfrm>
            <a:off x="179512" y="179999"/>
            <a:ext cx="2016515" cy="576000"/>
          </a:xfrm>
          <a:prstGeom prst="rect">
            <a:avLst/>
          </a:prstGeom>
          <a:noFill/>
        </p:spPr>
      </p:pic>
      <p:pic>
        <p:nvPicPr>
          <p:cNvPr id="10" name="Kép 5" descr="Logo_zold_fekete_transparent.png"/>
          <p:cNvPicPr>
            <a:picLocks noChangeAspect="1"/>
          </p:cNvPicPr>
          <p:nvPr/>
        </p:nvPicPr>
        <p:blipFill>
          <a:blip r:embed="rId8" cstate="print"/>
          <a:stretch>
            <a:fillRect/>
          </a:stretch>
        </p:blipFill>
        <p:spPr>
          <a:xfrm>
            <a:off x="8091998" y="180000"/>
            <a:ext cx="800482" cy="792000"/>
          </a:xfrm>
          <a:prstGeom prst="rect">
            <a:avLst/>
          </a:prstGeom>
        </p:spPr>
      </p:pic>
      <p:pic>
        <p:nvPicPr>
          <p:cNvPr id="11" name="Kép 6" descr="amaka1trans.jpg"/>
          <p:cNvPicPr>
            <a:picLocks noChangeAspect="1"/>
          </p:cNvPicPr>
          <p:nvPr/>
        </p:nvPicPr>
        <p:blipFill>
          <a:blip r:embed="rId9" cstate="print"/>
          <a:stretch>
            <a:fillRect/>
          </a:stretch>
        </p:blipFill>
        <p:spPr>
          <a:xfrm>
            <a:off x="8052283" y="6273376"/>
            <a:ext cx="768189" cy="540000"/>
          </a:xfrm>
          <a:prstGeom prst="rect">
            <a:avLst/>
          </a:prstGeom>
        </p:spPr>
      </p:pic>
      <p:pic>
        <p:nvPicPr>
          <p:cNvPr id="12" name="Kép 7" descr="Antropos_transparent_logo.png"/>
          <p:cNvPicPr>
            <a:picLocks noChangeAspect="1"/>
          </p:cNvPicPr>
          <p:nvPr/>
        </p:nvPicPr>
        <p:blipFill>
          <a:blip r:embed="rId10" cstate="print"/>
          <a:stretch>
            <a:fillRect/>
          </a:stretch>
        </p:blipFill>
        <p:spPr>
          <a:xfrm>
            <a:off x="3059832" y="6417376"/>
            <a:ext cx="575320" cy="396000"/>
          </a:xfrm>
          <a:prstGeom prst="rect">
            <a:avLst/>
          </a:prstGeom>
        </p:spPr>
      </p:pic>
      <p:pic>
        <p:nvPicPr>
          <p:cNvPr id="13" name="Kép 8" descr="IGA_logo_transparent.png"/>
          <p:cNvPicPr>
            <a:picLocks noChangeAspect="1"/>
          </p:cNvPicPr>
          <p:nvPr/>
        </p:nvPicPr>
        <p:blipFill>
          <a:blip r:embed="rId11" cstate="print"/>
          <a:stretch>
            <a:fillRect/>
          </a:stretch>
        </p:blipFill>
        <p:spPr>
          <a:xfrm>
            <a:off x="5264573" y="6453376"/>
            <a:ext cx="1179635" cy="360000"/>
          </a:xfrm>
          <a:prstGeom prst="rect">
            <a:avLst/>
          </a:prstGeom>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ome quotes from the participants about the program…"/>
          <p:cNvSpPr txBox="1"/>
          <p:nvPr/>
        </p:nvSpPr>
        <p:spPr>
          <a:xfrm>
            <a:off x="107504" y="787962"/>
            <a:ext cx="8873431" cy="6499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spcBef>
                <a:spcPts val="300"/>
              </a:spcBef>
              <a:defRPr sz="2600" b="1"/>
            </a:pPr>
            <a:r>
              <a:rPr dirty="0">
                <a:solidFill>
                  <a:srgbClr val="7030A0"/>
                </a:solidFill>
              </a:rPr>
              <a:t>Some quotes from </a:t>
            </a:r>
            <a:r>
              <a:rPr dirty="0" smtClean="0">
                <a:solidFill>
                  <a:srgbClr val="7030A0"/>
                </a:solidFill>
              </a:rPr>
              <a:t>participants </a:t>
            </a:r>
            <a:r>
              <a:rPr dirty="0">
                <a:solidFill>
                  <a:srgbClr val="7030A0"/>
                </a:solidFill>
              </a:rPr>
              <a:t>about the </a:t>
            </a:r>
            <a:r>
              <a:rPr dirty="0" smtClean="0">
                <a:solidFill>
                  <a:srgbClr val="7030A0"/>
                </a:solidFill>
              </a:rPr>
              <a:t>progra</a:t>
            </a:r>
            <a:r>
              <a:rPr lang="en-US" dirty="0" smtClean="0">
                <a:solidFill>
                  <a:srgbClr val="7030A0"/>
                </a:solidFill>
              </a:rPr>
              <a:t>m:</a:t>
            </a:r>
            <a:endParaRPr sz="1200" b="0" dirty="0">
              <a:solidFill>
                <a:srgbClr val="7030A0"/>
              </a:solidFill>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sz="1200" dirty="0">
                <a:latin typeface="Times Roman"/>
                <a:ea typeface="Times Roman"/>
                <a:cs typeface="Times Roman"/>
                <a:sym typeface="Times Roman"/>
              </a:rPr>
              <a:t>“</a:t>
            </a:r>
            <a:r>
              <a:rPr dirty="0"/>
              <a:t>I found the sessions really helpful and I think pictures are really a nice way of working, being able to show someone what you have in mind”</a:t>
            </a:r>
            <a:endParaRPr sz="1200" i="0" dirty="0">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dirty="0"/>
              <a:t>"Pictures help you visualize your thoughts and emotions and explain much better than words, things that might be hard to express otherwise”</a:t>
            </a:r>
            <a:endParaRPr sz="1200" i="0" dirty="0">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dirty="0"/>
              <a:t>“Photographs helped me overcome my initial shyness”</a:t>
            </a:r>
            <a:endParaRPr sz="1200" i="0" dirty="0">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sz="1200" i="0" dirty="0">
                <a:latin typeface="Times Roman"/>
                <a:ea typeface="Times Roman"/>
                <a:cs typeface="Times Roman"/>
                <a:sym typeface="Times Roman"/>
              </a:rPr>
              <a:t>“T</a:t>
            </a:r>
            <a:r>
              <a:rPr dirty="0"/>
              <a:t>ime really flies through these sessions and this is a big help when time is something you have a lot”</a:t>
            </a:r>
            <a:endParaRPr sz="1200" i="0" dirty="0">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dirty="0" smtClean="0"/>
              <a:t>“</a:t>
            </a:r>
            <a:r>
              <a:rPr lang="en-US" dirty="0" smtClean="0"/>
              <a:t>A</a:t>
            </a:r>
            <a:r>
              <a:rPr dirty="0" smtClean="0"/>
              <a:t>rt </a:t>
            </a:r>
            <a:r>
              <a:rPr dirty="0"/>
              <a:t>allows me to relax, something that is difficult to happen in a place like prison, where you always have to be alert and vigilant”</a:t>
            </a:r>
            <a:endParaRPr sz="1200" i="0" dirty="0">
              <a:latin typeface="Times Roman"/>
              <a:ea typeface="Times Roman"/>
              <a:cs typeface="Times Roman"/>
              <a:sym typeface="Times Roman"/>
            </a:endParaRPr>
          </a:p>
          <a:p>
            <a:pPr algn="just">
              <a:lnSpc>
                <a:spcPts val="3700"/>
              </a:lnSpc>
              <a:spcBef>
                <a:spcPts val="1200"/>
              </a:spcBef>
              <a:defRPr sz="1466" i="1">
                <a:uFill>
                  <a:solidFill>
                    <a:srgbClr val="000000"/>
                  </a:solidFill>
                </a:uFill>
              </a:defRPr>
            </a:pPr>
            <a:r>
              <a:rPr dirty="0"/>
              <a:t>“I forget the time and I feel more relaxed after the sessions</a:t>
            </a:r>
            <a:r>
              <a:rPr dirty="0" smtClean="0"/>
              <a:t>”</a:t>
            </a:r>
            <a:r>
              <a:rPr lang="en-US" sz="1200" dirty="0">
                <a:latin typeface="Times Roman"/>
                <a:sym typeface="Times Roman"/>
              </a:rPr>
              <a:t> </a:t>
            </a:r>
            <a:endParaRPr lang="en-US" sz="1200" dirty="0" smtClean="0">
              <a:latin typeface="Times Roman"/>
              <a:sym typeface="Times Roman"/>
            </a:endParaRPr>
          </a:p>
          <a:p>
            <a:pPr algn="just">
              <a:lnSpc>
                <a:spcPts val="3700"/>
              </a:lnSpc>
              <a:spcBef>
                <a:spcPts val="1200"/>
              </a:spcBef>
              <a:defRPr sz="1466" i="1">
                <a:uFill>
                  <a:solidFill>
                    <a:srgbClr val="000000"/>
                  </a:solidFill>
                </a:uFill>
              </a:defRPr>
            </a:pPr>
            <a:r>
              <a:rPr dirty="0" smtClean="0"/>
              <a:t>“</a:t>
            </a:r>
            <a:r>
              <a:rPr dirty="0"/>
              <a:t>For me as a prisoner, this workshop is not only fun and refreshing, but it is also a form of freedom”</a:t>
            </a:r>
            <a:endParaRPr sz="1200" i="0" dirty="0">
              <a:latin typeface="Times Roman"/>
              <a:ea typeface="Times Roman"/>
              <a:cs typeface="Times Roman"/>
              <a:sym typeface="Times Roman"/>
            </a:endParaRPr>
          </a:p>
          <a:p>
            <a:pPr>
              <a:defRPr sz="1200">
                <a:uFill>
                  <a:solidFill>
                    <a:srgbClr val="000000"/>
                  </a:solidFill>
                </a:uFill>
                <a:latin typeface="Times Roman"/>
                <a:ea typeface="Times Roman"/>
                <a:cs typeface="Times Roman"/>
                <a:sym typeface="Times Roman"/>
              </a:defRPr>
            </a:pPr>
            <a:endParaRPr sz="1200" i="0" dirty="0">
              <a:latin typeface="Times Roman"/>
              <a:ea typeface="Times Roman"/>
              <a:cs typeface="Times Roman"/>
              <a:sym typeface="Times Roman"/>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835191"/>
            <a:ext cx="8229600" cy="1143001"/>
          </a:xfrm>
        </p:spPr>
        <p:txBody>
          <a:bodyPr/>
          <a:lstStyle/>
          <a:p>
            <a:r>
              <a:rPr lang="en-US" dirty="0" smtClean="0">
                <a:solidFill>
                  <a:srgbClr val="7030A0"/>
                </a:solidFill>
              </a:rPr>
              <a:t>IO1- Good Practice of </a:t>
            </a:r>
            <a:r>
              <a:rPr lang="en-US" dirty="0" err="1" smtClean="0">
                <a:solidFill>
                  <a:srgbClr val="7030A0"/>
                </a:solidFill>
              </a:rPr>
              <a:t>Thiva</a:t>
            </a:r>
            <a:r>
              <a:rPr lang="en-US" dirty="0" smtClean="0">
                <a:solidFill>
                  <a:srgbClr val="7030A0"/>
                </a:solidFill>
              </a:rPr>
              <a:t> 102km</a:t>
            </a:r>
            <a:endParaRPr lang="el-GR" dirty="0">
              <a:solidFill>
                <a:srgbClr val="7030A0"/>
              </a:solidFill>
            </a:endParaRPr>
          </a:p>
        </p:txBody>
      </p:sp>
      <p:sp>
        <p:nvSpPr>
          <p:cNvPr id="3" name="Θέση κειμένου 2"/>
          <p:cNvSpPr>
            <a:spLocks noGrp="1"/>
          </p:cNvSpPr>
          <p:nvPr>
            <p:ph type="body" idx="1"/>
          </p:nvPr>
        </p:nvSpPr>
        <p:spPr>
          <a:xfrm>
            <a:off x="457200" y="1988840"/>
            <a:ext cx="8229600" cy="4137323"/>
          </a:xfrm>
        </p:spPr>
        <p:txBody>
          <a:bodyPr>
            <a:normAutofit lnSpcReduction="10000"/>
          </a:bodyPr>
          <a:lstStyle/>
          <a:p>
            <a:pPr marL="0" indent="0" algn="ctr">
              <a:buNone/>
            </a:pPr>
            <a:endParaRPr lang="en-US" dirty="0" smtClean="0"/>
          </a:p>
          <a:p>
            <a:pPr marL="0" indent="0" algn="ctr">
              <a:buNone/>
            </a:pPr>
            <a:r>
              <a:rPr lang="en-US" dirty="0" smtClean="0"/>
              <a:t>The </a:t>
            </a:r>
            <a:r>
              <a:rPr lang="en-US" dirty="0"/>
              <a:t>medium of photography and the created image are seen as a source of new knowledge and dialogue that help participants to communicate with the group. The workshop provides a safe and supportive environment for participants to take risks, therefore it allows experimentation and trying out new behaviors which in return, enhance social skills.</a:t>
            </a:r>
          </a:p>
          <a:p>
            <a:pPr algn="ctr"/>
            <a:endParaRPr lang="el-GR" dirty="0"/>
          </a:p>
        </p:txBody>
      </p:sp>
      <p:pic>
        <p:nvPicPr>
          <p:cNvPr id="5" name="Picture 2" descr="S:\András\Dokumentumok\Alapítvány\Aláírások\Váltó logo 3.JPG"/>
          <p:cNvPicPr>
            <a:picLocks noChangeAspect="1" noChangeArrowheads="1"/>
          </p:cNvPicPr>
          <p:nvPr/>
        </p:nvPicPr>
        <p:blipFill>
          <a:blip r:embed="rId2" cstate="print"/>
          <a:stretch>
            <a:fillRect/>
          </a:stretch>
        </p:blipFill>
        <p:spPr bwMode="auto">
          <a:xfrm>
            <a:off x="251522" y="6309320"/>
            <a:ext cx="962768" cy="468000"/>
          </a:xfrm>
          <a:prstGeom prst="rect">
            <a:avLst/>
          </a:prstGeom>
          <a:noFill/>
        </p:spPr>
      </p:pic>
      <p:pic>
        <p:nvPicPr>
          <p:cNvPr id="6" name="Picture 3" descr="S:\András\Dokumentumok\Alapítvány\ERASMUS+\2020 UNLOCKED\erasmus2020flag.jpg"/>
          <p:cNvPicPr>
            <a:picLocks noChangeAspect="1" noChangeArrowheads="1"/>
          </p:cNvPicPr>
          <p:nvPr/>
        </p:nvPicPr>
        <p:blipFill>
          <a:blip r:embed="rId3" cstate="print"/>
          <a:stretch>
            <a:fillRect/>
          </a:stretch>
        </p:blipFill>
        <p:spPr bwMode="auto">
          <a:xfrm>
            <a:off x="179512" y="179999"/>
            <a:ext cx="2016515" cy="576000"/>
          </a:xfrm>
          <a:prstGeom prst="rect">
            <a:avLst/>
          </a:prstGeom>
          <a:noFill/>
        </p:spPr>
      </p:pic>
      <p:pic>
        <p:nvPicPr>
          <p:cNvPr id="7" name="Kép 5" descr="Logo_zold_fekete_transparent.png"/>
          <p:cNvPicPr>
            <a:picLocks noChangeAspect="1"/>
          </p:cNvPicPr>
          <p:nvPr/>
        </p:nvPicPr>
        <p:blipFill>
          <a:blip r:embed="rId4" cstate="print"/>
          <a:stretch>
            <a:fillRect/>
          </a:stretch>
        </p:blipFill>
        <p:spPr>
          <a:xfrm>
            <a:off x="8091998" y="180000"/>
            <a:ext cx="800482" cy="792000"/>
          </a:xfrm>
          <a:prstGeom prst="rect">
            <a:avLst/>
          </a:prstGeom>
        </p:spPr>
      </p:pic>
      <p:pic>
        <p:nvPicPr>
          <p:cNvPr id="8" name="Kép 6" descr="amaka1trans.jpg"/>
          <p:cNvPicPr>
            <a:picLocks noChangeAspect="1"/>
          </p:cNvPicPr>
          <p:nvPr/>
        </p:nvPicPr>
        <p:blipFill>
          <a:blip r:embed="rId5" cstate="print"/>
          <a:stretch>
            <a:fillRect/>
          </a:stretch>
        </p:blipFill>
        <p:spPr>
          <a:xfrm>
            <a:off x="8052283" y="6273376"/>
            <a:ext cx="768189" cy="540000"/>
          </a:xfrm>
          <a:prstGeom prst="rect">
            <a:avLst/>
          </a:prstGeom>
        </p:spPr>
      </p:pic>
      <p:pic>
        <p:nvPicPr>
          <p:cNvPr id="9" name="Kép 7" descr="Antropos_transparent_logo.png"/>
          <p:cNvPicPr>
            <a:picLocks noChangeAspect="1"/>
          </p:cNvPicPr>
          <p:nvPr/>
        </p:nvPicPr>
        <p:blipFill>
          <a:blip r:embed="rId6" cstate="print"/>
          <a:stretch>
            <a:fillRect/>
          </a:stretch>
        </p:blipFill>
        <p:spPr>
          <a:xfrm>
            <a:off x="3059832" y="6417376"/>
            <a:ext cx="575320" cy="396000"/>
          </a:xfrm>
          <a:prstGeom prst="rect">
            <a:avLst/>
          </a:prstGeom>
        </p:spPr>
      </p:pic>
      <p:pic>
        <p:nvPicPr>
          <p:cNvPr id="10" name="Kép 8" descr="IGA_logo_transparent.png"/>
          <p:cNvPicPr>
            <a:picLocks noChangeAspect="1"/>
          </p:cNvPicPr>
          <p:nvPr/>
        </p:nvPicPr>
        <p:blipFill>
          <a:blip r:embed="rId7" cstate="print"/>
          <a:stretch>
            <a:fillRect/>
          </a:stretch>
        </p:blipFill>
        <p:spPr>
          <a:xfrm>
            <a:off x="5264573" y="6453376"/>
            <a:ext cx="1179635" cy="360000"/>
          </a:xfrm>
          <a:prstGeom prst="rect">
            <a:avLst/>
          </a:prstGeom>
        </p:spPr>
      </p:pic>
    </p:spTree>
    <p:extLst>
      <p:ext uri="{BB962C8B-B14F-4D97-AF65-F5344CB8AC3E}">
        <p14:creationId xmlns:p14="http://schemas.microsoft.com/office/powerpoint/2010/main" xmlns="" val="426967828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b="1" dirty="0">
                <a:solidFill>
                  <a:srgbClr val="7030A0"/>
                </a:solidFill>
              </a:rPr>
              <a:t>REFERENCES</a:t>
            </a:r>
            <a:r>
              <a:rPr lang="en-US" dirty="0"/>
              <a:t/>
            </a:r>
            <a:br>
              <a:rPr lang="en-US" dirty="0"/>
            </a:br>
            <a:endParaRPr lang="el-GR" dirty="0"/>
          </a:p>
        </p:txBody>
      </p:sp>
      <p:sp>
        <p:nvSpPr>
          <p:cNvPr id="3" name="Θέση κειμένου 2"/>
          <p:cNvSpPr>
            <a:spLocks noGrp="1"/>
          </p:cNvSpPr>
          <p:nvPr>
            <p:ph type="body" idx="1"/>
          </p:nvPr>
        </p:nvSpPr>
        <p:spPr>
          <a:xfrm>
            <a:off x="457200" y="1124744"/>
            <a:ext cx="8229600" cy="5733256"/>
          </a:xfrm>
        </p:spPr>
        <p:txBody>
          <a:bodyPr>
            <a:normAutofit fontScale="47500" lnSpcReduction="20000"/>
          </a:bodyPr>
          <a:lstStyle/>
          <a:p>
            <a:pPr marL="0" indent="0">
              <a:buNone/>
            </a:pPr>
            <a:r>
              <a:rPr lang="en-US" dirty="0" smtClean="0"/>
              <a:t>Barbee</a:t>
            </a:r>
            <a:r>
              <a:rPr lang="en-US" dirty="0"/>
              <a:t>, M. (2002). A visual‐narrative approach to understanding transsexual identity. Art Therapy: Journal of the American Art Therapy Association, 19(2), 53–61</a:t>
            </a:r>
            <a:r>
              <a:rPr lang="en-US" dirty="0" smtClean="0"/>
              <a:t>.</a:t>
            </a:r>
          </a:p>
          <a:p>
            <a:pPr marL="0" indent="0">
              <a:buNone/>
            </a:pPr>
            <a:endParaRPr lang="en-US" dirty="0"/>
          </a:p>
          <a:p>
            <a:pPr marL="0" indent="0">
              <a:buNone/>
            </a:pPr>
            <a:r>
              <a:rPr lang="en-US" dirty="0" err="1"/>
              <a:t>Belkofer</a:t>
            </a:r>
            <a:r>
              <a:rPr lang="en-US" dirty="0"/>
              <a:t>, C., &amp; McNutt, J. (2011). Understanding social media culture and its ethical </a:t>
            </a:r>
            <a:r>
              <a:rPr lang="en-US" dirty="0" err="1"/>
              <a:t>challengesfor</a:t>
            </a:r>
            <a:r>
              <a:rPr lang="en-US" dirty="0"/>
              <a:t> art therapists. Art Therapy: Journal of the American Art Therapy Association, 28(4), pp. 159–164.</a:t>
            </a:r>
            <a:endParaRPr lang="en-US" b="1" dirty="0"/>
          </a:p>
          <a:p>
            <a:pPr marL="0" indent="0">
              <a:buNone/>
            </a:pPr>
            <a:endParaRPr lang="en-US" dirty="0"/>
          </a:p>
          <a:p>
            <a:pPr marL="0" indent="0">
              <a:buNone/>
            </a:pPr>
            <a:r>
              <a:rPr lang="en-US" dirty="0" err="1" smtClean="0"/>
              <a:t>Breiner</a:t>
            </a:r>
            <a:r>
              <a:rPr lang="en-US" dirty="0"/>
              <a:t>, M., </a:t>
            </a:r>
            <a:r>
              <a:rPr lang="en-US" dirty="0" err="1"/>
              <a:t>Tuomisto</a:t>
            </a:r>
            <a:r>
              <a:rPr lang="en-US" dirty="0"/>
              <a:t>, L., </a:t>
            </a:r>
            <a:r>
              <a:rPr lang="en-US" dirty="0" err="1"/>
              <a:t>Beuyea</a:t>
            </a:r>
            <a:r>
              <a:rPr lang="en-US" dirty="0"/>
              <a:t>, E., </a:t>
            </a:r>
            <a:r>
              <a:rPr lang="en-US" dirty="0" err="1"/>
              <a:t>Gussak</a:t>
            </a:r>
            <a:r>
              <a:rPr lang="en-US" dirty="0"/>
              <a:t>, D., &amp; </a:t>
            </a:r>
            <a:r>
              <a:rPr lang="en-US" dirty="0" err="1"/>
              <a:t>Aufderheide</a:t>
            </a:r>
            <a:r>
              <a:rPr lang="en-US" dirty="0"/>
              <a:t>, D. (2011). Creating an art therapy anger management (ATAM) protocol for male inmates through a collaborative relationship. International Journal of Offender Therapy and Comparative Criminology, 56(7), 1124–1143.</a:t>
            </a:r>
          </a:p>
          <a:p>
            <a:pPr marL="0" indent="0">
              <a:buNone/>
            </a:pPr>
            <a:endParaRPr lang="en-US" dirty="0" smtClean="0"/>
          </a:p>
          <a:p>
            <a:pPr marL="0" indent="0">
              <a:buNone/>
            </a:pPr>
            <a:r>
              <a:rPr lang="en-US" dirty="0" smtClean="0"/>
              <a:t>Canter</a:t>
            </a:r>
            <a:r>
              <a:rPr lang="en-US" dirty="0"/>
              <a:t>, D. S. (1987). The therapeutic effects of combining Apple Macintosh computers and creativity software in art therapy sessions. American Journal of Art Therapy, 4(1), 17–26.</a:t>
            </a:r>
            <a:endParaRPr lang="en-US" b="1" dirty="0"/>
          </a:p>
          <a:p>
            <a:pPr marL="0" indent="0">
              <a:buNone/>
            </a:pPr>
            <a:endParaRPr lang="en-US" dirty="0" smtClean="0"/>
          </a:p>
          <a:p>
            <a:pPr marL="0" indent="0">
              <a:buNone/>
            </a:pPr>
            <a:r>
              <a:rPr lang="en-US" dirty="0" err="1" smtClean="0"/>
              <a:t>Corbit</a:t>
            </a:r>
            <a:r>
              <a:rPr lang="en-US" dirty="0"/>
              <a:t>, I. &amp; </a:t>
            </a:r>
            <a:r>
              <a:rPr lang="en-US" dirty="0" err="1"/>
              <a:t>Fryrear</a:t>
            </a:r>
            <a:r>
              <a:rPr lang="en-US" dirty="0"/>
              <a:t>, J. (1992). Photo art therapy: A Jungian perspective. Springfield, IL: Charles C. Thomas.</a:t>
            </a:r>
          </a:p>
          <a:p>
            <a:pPr marL="0" indent="0">
              <a:buNone/>
            </a:pPr>
            <a:endParaRPr lang="en-US" dirty="0" smtClean="0"/>
          </a:p>
          <a:p>
            <a:pPr marL="0" indent="0">
              <a:buNone/>
            </a:pPr>
            <a:r>
              <a:rPr lang="en-US" dirty="0" smtClean="0"/>
              <a:t>Cox</a:t>
            </a:r>
            <a:r>
              <a:rPr lang="en-US" dirty="0"/>
              <a:t>, C., &amp; Cohen, R. (1995). Telling without talking. New York: W.W. Norton &amp; Company.</a:t>
            </a:r>
            <a:endParaRPr lang="en-US" b="1" dirty="0"/>
          </a:p>
          <a:p>
            <a:pPr marL="0" indent="0">
              <a:buNone/>
            </a:pPr>
            <a:endParaRPr lang="en-US" dirty="0"/>
          </a:p>
          <a:p>
            <a:pPr marL="0" indent="0">
              <a:buNone/>
            </a:pPr>
            <a:r>
              <a:rPr lang="en-US" dirty="0" smtClean="0"/>
              <a:t>Estep</a:t>
            </a:r>
            <a:r>
              <a:rPr lang="en-US" dirty="0"/>
              <a:t>, M. (1995). To soothe oneself: Art therapy with a woman recovering from incest. American Journal of Art Therapy, 34, 9-18</a:t>
            </a:r>
            <a:r>
              <a:rPr lang="en-US" dirty="0" smtClean="0"/>
              <a:t>.</a:t>
            </a:r>
            <a:r>
              <a:rPr lang="en-US" dirty="0"/>
              <a:t/>
            </a:r>
            <a:br>
              <a:rPr lang="en-US" dirty="0"/>
            </a:br>
            <a:endParaRPr lang="el-GR" dirty="0"/>
          </a:p>
        </p:txBody>
      </p:sp>
    </p:spTree>
    <p:extLst>
      <p:ext uri="{BB962C8B-B14F-4D97-AF65-F5344CB8AC3E}">
        <p14:creationId xmlns:p14="http://schemas.microsoft.com/office/powerpoint/2010/main" xmlns="" val="3565699073"/>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TotalTime>
  <Words>1604</Words>
  <Application>Microsoft Office PowerPoint</Application>
  <PresentationFormat>Diavetítés a képernyőre (4:3 oldalarány)</PresentationFormat>
  <Paragraphs>147</Paragraphs>
  <Slides>26</Slides>
  <Notes>0</Notes>
  <HiddenSlides>0</HiddenSlides>
  <MMClips>0</MMClips>
  <ScaleCrop>false</ScaleCrop>
  <HeadingPairs>
    <vt:vector size="4" baseType="variant">
      <vt:variant>
        <vt:lpstr>Téma</vt:lpstr>
      </vt:variant>
      <vt:variant>
        <vt:i4>1</vt:i4>
      </vt:variant>
      <vt:variant>
        <vt:lpstr>Diacímek</vt:lpstr>
      </vt:variant>
      <vt:variant>
        <vt:i4>26</vt:i4>
      </vt:variant>
    </vt:vector>
  </HeadingPairs>
  <TitlesOfParts>
    <vt:vector size="27" baseType="lpstr">
      <vt:lpstr>Office Theme</vt:lpstr>
      <vt:lpstr>UNLOCKED PROJECT IO1:  Ways of using art therapy Studies /analyses - Best practice guidelines report   </vt:lpstr>
      <vt:lpstr>2. dia</vt:lpstr>
      <vt:lpstr>METHODOLOGY</vt:lpstr>
      <vt:lpstr>4. dia</vt:lpstr>
      <vt:lpstr>5. dia</vt:lpstr>
      <vt:lpstr>6. dia</vt:lpstr>
      <vt:lpstr>7. dia</vt:lpstr>
      <vt:lpstr>8. dia</vt:lpstr>
      <vt:lpstr>9. dia</vt:lpstr>
      <vt:lpstr>10. dia</vt:lpstr>
      <vt:lpstr>11. dia</vt:lpstr>
      <vt:lpstr>12. dia</vt:lpstr>
      <vt:lpstr>13. dia</vt:lpstr>
      <vt:lpstr>14. dia</vt:lpstr>
      <vt:lpstr>15. dia</vt:lpstr>
      <vt:lpstr>16. dia</vt:lpstr>
      <vt:lpstr>17. dia</vt:lpstr>
      <vt:lpstr>18. dia</vt:lpstr>
      <vt:lpstr>19. dia</vt:lpstr>
      <vt:lpstr>20. dia</vt:lpstr>
      <vt:lpstr>21. dia</vt:lpstr>
      <vt:lpstr>22. dia</vt:lpstr>
      <vt:lpstr>23. dia</vt:lpstr>
      <vt:lpstr>24. dia</vt:lpstr>
      <vt:lpstr>IO1- Good Practice of Thiva 102km</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THIVA 102 km</dc:title>
  <dc:creator>Mercedes</dc:creator>
  <cp:lastModifiedBy>Mercedes</cp:lastModifiedBy>
  <cp:revision>9</cp:revision>
  <dcterms:modified xsi:type="dcterms:W3CDTF">2021-07-02T02:50:44Z</dcterms:modified>
</cp:coreProperties>
</file>