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7" r:id="rId11"/>
    <p:sldId id="268" r:id="rId12"/>
    <p:sldId id="269" r:id="rId13"/>
    <p:sldId id="270" r:id="rId14"/>
    <p:sldId id="265" r:id="rId15"/>
    <p:sldId id="266" r:id="rId16"/>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177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FD23A9BC-FBCD-4BDC-80CA-A83998268D98}" type="datetimeFigureOut">
              <a:rPr lang="hu-HU" smtClean="0"/>
              <a:pPr/>
              <a:t>2021.07.02.</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FD23A9BC-FBCD-4BDC-80CA-A83998268D98}" type="datetimeFigureOut">
              <a:rPr lang="hu-HU" smtClean="0"/>
              <a:pPr/>
              <a:t>2021.07.02.</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FD23A9BC-FBCD-4BDC-80CA-A83998268D98}" type="datetimeFigureOut">
              <a:rPr lang="hu-HU" smtClean="0"/>
              <a:pPr/>
              <a:t>2021.07.02.</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FD23A9BC-FBCD-4BDC-80CA-A83998268D98}" type="datetimeFigureOut">
              <a:rPr lang="hu-HU" smtClean="0"/>
              <a:pPr/>
              <a:t>2021.07.02.</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FD23A9BC-FBCD-4BDC-80CA-A83998268D98}" type="datetimeFigureOut">
              <a:rPr lang="hu-HU" smtClean="0"/>
              <a:pPr/>
              <a:t>2021.07.02.</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FD23A9BC-FBCD-4BDC-80CA-A83998268D98}" type="datetimeFigureOut">
              <a:rPr lang="hu-HU" smtClean="0"/>
              <a:pPr/>
              <a:t>2021.07.02.</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FD23A9BC-FBCD-4BDC-80CA-A83998268D98}" type="datetimeFigureOut">
              <a:rPr lang="hu-HU" smtClean="0"/>
              <a:pPr/>
              <a:t>2021.07.02.</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FD23A9BC-FBCD-4BDC-80CA-A83998268D98}" type="datetimeFigureOut">
              <a:rPr lang="hu-HU" smtClean="0"/>
              <a:pPr/>
              <a:t>2021.07.02.</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FD23A9BC-FBCD-4BDC-80CA-A83998268D98}" type="datetimeFigureOut">
              <a:rPr lang="hu-HU" smtClean="0"/>
              <a:pPr/>
              <a:t>2021.07.02.</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FD23A9BC-FBCD-4BDC-80CA-A83998268D98}" type="datetimeFigureOut">
              <a:rPr lang="hu-HU" smtClean="0"/>
              <a:pPr/>
              <a:t>2021.07.02.</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FD23A9BC-FBCD-4BDC-80CA-A83998268D98}" type="datetimeFigureOut">
              <a:rPr lang="hu-HU" smtClean="0"/>
              <a:pPr/>
              <a:t>2021.07.02.</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200AA8D7-C0BB-42FA-8CFB-747F82BF55E7}" type="slidenum">
              <a:rPr lang="hu-HU" smtClean="0"/>
              <a:pPr/>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1000" b="1000"/>
          </a:stretch>
        </a:blipFill>
        <a:effectLst/>
      </p:bgPr>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23A9BC-FBCD-4BDC-80CA-A83998268D98}" type="datetimeFigureOut">
              <a:rPr lang="hu-HU" smtClean="0"/>
              <a:pPr/>
              <a:t>2021.07.02.</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0AA8D7-C0BB-42FA-8CFB-747F82BF55E7}" type="slidenum">
              <a:rPr lang="hu-HU" smtClean="0"/>
              <a:pPr/>
              <a:t>‹#›</a:t>
            </a:fld>
            <a:endParaRPr 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251522" y="791920"/>
            <a:ext cx="8568950" cy="5301376"/>
          </a:xfrm>
        </p:spPr>
        <p:txBody>
          <a:bodyPr>
            <a:noAutofit/>
          </a:bodyPr>
          <a:lstStyle/>
          <a:p>
            <a:r>
              <a:rPr lang="hu-HU" sz="6000" cap="all" spc="-100" dirty="0" smtClean="0">
                <a:solidFill>
                  <a:prstClr val="black">
                    <a:lumMod val="85000"/>
                    <a:lumOff val="15000"/>
                  </a:prstClr>
                </a:solidFill>
                <a:latin typeface="Garamond" panose="02020404030301010803"/>
                <a:ea typeface="+mn-ea"/>
                <a:cs typeface="+mn-cs"/>
              </a:rPr>
              <a:t>O1</a:t>
            </a:r>
            <a:r>
              <a:rPr lang="en-US" sz="6000" cap="all" spc="-100" dirty="0">
                <a:solidFill>
                  <a:prstClr val="black">
                    <a:lumMod val="85000"/>
                    <a:lumOff val="15000"/>
                  </a:prstClr>
                </a:solidFill>
                <a:latin typeface="Garamond" panose="02020404030301010803"/>
                <a:ea typeface="+mn-ea"/>
                <a:cs typeface="+mn-cs"/>
              </a:rPr>
              <a:t>- Different Ways of Using Art Therapy with Marginalized, Vulnerable Social Groups</a:t>
            </a:r>
            <a:endParaRPr lang="en-US" sz="6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zövegdoboz 10"/>
          <p:cNvSpPr txBox="1"/>
          <p:nvPr/>
        </p:nvSpPr>
        <p:spPr>
          <a:xfrm>
            <a:off x="179512" y="872818"/>
            <a:ext cx="8835321" cy="5186035"/>
          </a:xfrm>
          <a:prstGeom prst="rect">
            <a:avLst/>
          </a:prstGeom>
          <a:noFill/>
        </p:spPr>
        <p:txBody>
          <a:bodyPr wrap="square" rtlCol="0">
            <a:spAutoFit/>
          </a:bodyPr>
          <a:lstStyle/>
          <a:p>
            <a:pPr algn="ctr"/>
            <a:r>
              <a:rPr lang="hu-HU" sz="3200" b="1" dirty="0" err="1">
                <a:latin typeface="Garamond" panose="02020404030301010803" pitchFamily="18" charset="0"/>
              </a:rPr>
              <a:t>Antropos</a:t>
            </a:r>
            <a:r>
              <a:rPr lang="hu-HU" sz="3200" b="1" dirty="0">
                <a:latin typeface="Garamond" panose="02020404030301010803" pitchFamily="18" charset="0"/>
              </a:rPr>
              <a:t> </a:t>
            </a:r>
            <a:r>
              <a:rPr lang="hu-HU" sz="3200" b="1" dirty="0" err="1">
                <a:latin typeface="Garamond" panose="02020404030301010803" pitchFamily="18" charset="0"/>
              </a:rPr>
              <a:t>Mental</a:t>
            </a:r>
            <a:r>
              <a:rPr lang="hu-HU" sz="3200" b="1" dirty="0">
                <a:latin typeface="Garamond" panose="02020404030301010803" pitchFamily="18" charset="0"/>
              </a:rPr>
              <a:t> </a:t>
            </a:r>
            <a:r>
              <a:rPr lang="hu-HU" sz="3200" b="1" dirty="0" err="1">
                <a:latin typeface="Garamond" panose="02020404030301010803" pitchFamily="18" charset="0"/>
              </a:rPr>
              <a:t>Hygiene</a:t>
            </a:r>
            <a:r>
              <a:rPr lang="hu-HU" sz="3200" b="1" dirty="0">
                <a:latin typeface="Garamond" panose="02020404030301010803" pitchFamily="18" charset="0"/>
              </a:rPr>
              <a:t> </a:t>
            </a:r>
            <a:r>
              <a:rPr lang="hu-HU" sz="3200" b="1" dirty="0" err="1">
                <a:latin typeface="Garamond" panose="02020404030301010803" pitchFamily="18" charset="0"/>
              </a:rPr>
              <a:t>Association</a:t>
            </a:r>
            <a:endParaRPr lang="hu-HU" sz="3200" b="1" dirty="0" smtClean="0">
              <a:latin typeface="Garamond" panose="02020404030301010803" pitchFamily="18" charset="0"/>
            </a:endParaRPr>
          </a:p>
          <a:p>
            <a:endParaRPr lang="hu-HU" sz="2300" dirty="0" smtClean="0">
              <a:latin typeface="Garamond" panose="02020404030301010803" pitchFamily="18" charset="0"/>
            </a:endParaRPr>
          </a:p>
          <a:p>
            <a:r>
              <a:rPr lang="en-US" sz="2300" dirty="0" smtClean="0">
                <a:latin typeface="Garamond" panose="02020404030301010803" pitchFamily="18" charset="0"/>
              </a:rPr>
              <a:t>The </a:t>
            </a:r>
            <a:r>
              <a:rPr lang="en-US" sz="2300" dirty="0">
                <a:latin typeface="Garamond" panose="02020404030301010803" pitchFamily="18" charset="0"/>
              </a:rPr>
              <a:t>Antropos Mental Hygiene Association (Antropos </a:t>
            </a:r>
            <a:r>
              <a:rPr lang="en-US" sz="2300" dirty="0" err="1">
                <a:latin typeface="Garamond" panose="02020404030301010803" pitchFamily="18" charset="0"/>
              </a:rPr>
              <a:t>Mentálhigiéné</a:t>
            </a:r>
            <a:r>
              <a:rPr lang="en-US" sz="2300" dirty="0">
                <a:latin typeface="Garamond" panose="02020404030301010803" pitchFamily="18" charset="0"/>
              </a:rPr>
              <a:t> </a:t>
            </a:r>
            <a:r>
              <a:rPr lang="en-US" sz="2300" dirty="0" err="1">
                <a:latin typeface="Garamond" panose="02020404030301010803" pitchFamily="18" charset="0"/>
              </a:rPr>
              <a:t>Egyesület</a:t>
            </a:r>
            <a:r>
              <a:rPr lang="en-US" sz="2300" dirty="0">
                <a:latin typeface="Garamond" panose="02020404030301010803" pitchFamily="18" charset="0"/>
              </a:rPr>
              <a:t>) was founded in 2010 with the collaboration of mental health professionals. It became clear to the founders that young people are the population that is most neglected in terms of mental health, while they are the most sensitive and vulnerable generation, and at the same time, they are also the most receptive to novelties.</a:t>
            </a:r>
          </a:p>
          <a:p>
            <a:endParaRPr lang="hu-HU" sz="2300" dirty="0" smtClean="0">
              <a:latin typeface="Garamond" panose="02020404030301010803" pitchFamily="18" charset="0"/>
            </a:endParaRPr>
          </a:p>
          <a:p>
            <a:r>
              <a:rPr lang="en-US" sz="2300" dirty="0" smtClean="0">
                <a:latin typeface="Garamond" panose="02020404030301010803" pitchFamily="18" charset="0"/>
              </a:rPr>
              <a:t>We </a:t>
            </a:r>
            <a:r>
              <a:rPr lang="en-US" sz="2300" dirty="0">
                <a:latin typeface="Garamond" panose="02020404030301010803" pitchFamily="18" charset="0"/>
              </a:rPr>
              <a:t>are responsible for the prevention of contemporary aggression, and the organization of individual and group consultation, psychotherapy (psychodrama, self-knowledge groups), psychological workshops, self-reinforcing trainings, lectures, films, performances and grandstands on mental health. </a:t>
            </a:r>
          </a:p>
        </p:txBody>
      </p:sp>
    </p:spTree>
    <p:extLst>
      <p:ext uri="{BB962C8B-B14F-4D97-AF65-F5344CB8AC3E}">
        <p14:creationId xmlns:p14="http://schemas.microsoft.com/office/powerpoint/2010/main" xmlns="" val="22212364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60292" y="752636"/>
            <a:ext cx="8229600" cy="660140"/>
          </a:xfrm>
        </p:spPr>
        <p:txBody>
          <a:bodyPr>
            <a:normAutofit/>
          </a:bodyPr>
          <a:lstStyle/>
          <a:p>
            <a:r>
              <a:rPr lang="en-US" sz="2800" dirty="0">
                <a:ln>
                  <a:solidFill>
                    <a:srgbClr val="262626"/>
                  </a:solidFill>
                </a:ln>
                <a:solidFill>
                  <a:prstClr val="black">
                    <a:lumMod val="85000"/>
                    <a:lumOff val="15000"/>
                  </a:prstClr>
                </a:solidFill>
                <a:latin typeface="Garamond" panose="02020404030301010803"/>
                <a:ea typeface="+mn-ea"/>
                <a:cs typeface="+mn-cs"/>
              </a:rPr>
              <a:t>The relationship between the association and art therapy</a:t>
            </a:r>
            <a:endParaRPr lang="en-US" sz="2800" dirty="0"/>
          </a:p>
        </p:txBody>
      </p:sp>
      <p:sp>
        <p:nvSpPr>
          <p:cNvPr id="3" name="Tartalom helye 2"/>
          <p:cNvSpPr>
            <a:spLocks noGrp="1"/>
          </p:cNvSpPr>
          <p:nvPr>
            <p:ph idx="1"/>
          </p:nvPr>
        </p:nvSpPr>
        <p:spPr>
          <a:xfrm>
            <a:off x="179512" y="1509968"/>
            <a:ext cx="8912751" cy="5015376"/>
          </a:xfrm>
        </p:spPr>
        <p:txBody>
          <a:bodyPr>
            <a:normAutofit/>
          </a:bodyPr>
          <a:lstStyle/>
          <a:p>
            <a:pPr marL="0" lvl="0" indent="0">
              <a:spcBef>
                <a:spcPts val="900"/>
              </a:spcBef>
              <a:buClr>
                <a:prstClr val="black">
                  <a:lumMod val="85000"/>
                  <a:lumOff val="15000"/>
                </a:prstClr>
              </a:buClr>
              <a:buNone/>
            </a:pPr>
            <a:r>
              <a:rPr lang="en-US" sz="2200" dirty="0">
                <a:solidFill>
                  <a:prstClr val="black"/>
                </a:solidFill>
                <a:latin typeface="Garamond" panose="02020404030301010803"/>
              </a:rPr>
              <a:t>Between 2019-2020, our specialists combined drug prevention with tale therapy, since with the help of tales we not only receive and give a guide to life, but they also support the participants of the </a:t>
            </a:r>
            <a:r>
              <a:rPr lang="en-US" sz="2200" dirty="0" smtClean="0">
                <a:solidFill>
                  <a:prstClr val="black"/>
                </a:solidFill>
                <a:latin typeface="Garamond" panose="02020404030301010803"/>
              </a:rPr>
              <a:t>workshops</a:t>
            </a:r>
            <a:r>
              <a:rPr lang="hu-HU" sz="2200" dirty="0" smtClean="0">
                <a:solidFill>
                  <a:prstClr val="black"/>
                </a:solidFill>
                <a:latin typeface="Garamond" panose="02020404030301010803"/>
              </a:rPr>
              <a:t>.</a:t>
            </a:r>
          </a:p>
          <a:p>
            <a:pPr marL="0" lvl="0" indent="0">
              <a:spcBef>
                <a:spcPts val="900"/>
              </a:spcBef>
              <a:buClr>
                <a:prstClr val="black">
                  <a:lumMod val="85000"/>
                  <a:lumOff val="15000"/>
                </a:prstClr>
              </a:buClr>
              <a:buNone/>
            </a:pPr>
            <a:r>
              <a:rPr lang="en-US" sz="2200" dirty="0">
                <a:solidFill>
                  <a:prstClr val="black"/>
                </a:solidFill>
                <a:latin typeface="Garamond" panose="02020404030301010803"/>
              </a:rPr>
              <a:t>Our target group in the narrower sense in the field of health promotion and drug prevention is the 12-19 age group</a:t>
            </a:r>
            <a:r>
              <a:rPr lang="en-US" sz="2200" dirty="0" smtClean="0">
                <a:solidFill>
                  <a:prstClr val="black"/>
                </a:solidFill>
                <a:latin typeface="Garamond" panose="02020404030301010803"/>
              </a:rPr>
              <a:t>.</a:t>
            </a:r>
            <a:endParaRPr lang="hu-HU" sz="2200" dirty="0" smtClean="0">
              <a:solidFill>
                <a:prstClr val="black"/>
              </a:solidFill>
              <a:latin typeface="Garamond" panose="02020404030301010803"/>
            </a:endParaRPr>
          </a:p>
          <a:p>
            <a:pPr marL="0" lvl="0" indent="0">
              <a:spcBef>
                <a:spcPts val="900"/>
              </a:spcBef>
              <a:buClr>
                <a:prstClr val="black">
                  <a:lumMod val="85000"/>
                  <a:lumOff val="15000"/>
                </a:prstClr>
              </a:buClr>
              <a:buNone/>
            </a:pPr>
            <a:r>
              <a:rPr lang="en-US" sz="2200" dirty="0">
                <a:solidFill>
                  <a:prstClr val="black"/>
                </a:solidFill>
                <a:latin typeface="Garamond" panose="02020404030301010803"/>
              </a:rPr>
              <a:t>In our prevention work, we combine two tale therapy </a:t>
            </a:r>
            <a:r>
              <a:rPr lang="en-US" sz="2200" dirty="0" smtClean="0">
                <a:solidFill>
                  <a:prstClr val="black"/>
                </a:solidFill>
                <a:latin typeface="Garamond" panose="02020404030301010803"/>
              </a:rPr>
              <a:t>methods</a:t>
            </a:r>
            <a:r>
              <a:rPr lang="hu-HU" sz="2200" dirty="0" smtClean="0">
                <a:solidFill>
                  <a:prstClr val="black"/>
                </a:solidFill>
                <a:latin typeface="Garamond" panose="02020404030301010803"/>
              </a:rPr>
              <a:t>: </a:t>
            </a:r>
            <a:r>
              <a:rPr lang="hu-HU" sz="2200" dirty="0" err="1" smtClean="0">
                <a:solidFill>
                  <a:prstClr val="black"/>
                </a:solidFill>
                <a:latin typeface="Garamond" panose="02020404030301010803"/>
              </a:rPr>
              <a:t>the</a:t>
            </a:r>
            <a:r>
              <a:rPr lang="hu-HU" sz="2200" dirty="0" smtClean="0">
                <a:solidFill>
                  <a:prstClr val="black"/>
                </a:solidFill>
                <a:latin typeface="Garamond" panose="02020404030301010803"/>
              </a:rPr>
              <a:t> </a:t>
            </a:r>
            <a:r>
              <a:rPr lang="en-US" sz="2200" dirty="0" smtClean="0">
                <a:solidFill>
                  <a:prstClr val="black"/>
                </a:solidFill>
                <a:latin typeface="Garamond" panose="02020404030301010803"/>
              </a:rPr>
              <a:t>Treasure </a:t>
            </a:r>
            <a:r>
              <a:rPr lang="en-US" sz="2200" dirty="0">
                <a:solidFill>
                  <a:prstClr val="black"/>
                </a:solidFill>
                <a:latin typeface="Garamond" panose="02020404030301010803"/>
              </a:rPr>
              <a:t>Hunt Tale Therapy </a:t>
            </a:r>
            <a:r>
              <a:rPr lang="en-US" sz="2200" dirty="0" smtClean="0">
                <a:solidFill>
                  <a:prstClr val="black"/>
                </a:solidFill>
                <a:latin typeface="Garamond" panose="02020404030301010803"/>
              </a:rPr>
              <a:t>Method</a:t>
            </a:r>
            <a:r>
              <a:rPr lang="hu-HU" sz="2200" dirty="0">
                <a:solidFill>
                  <a:prstClr val="black"/>
                </a:solidFill>
                <a:latin typeface="Garamond" panose="02020404030301010803"/>
              </a:rPr>
              <a:t> and </a:t>
            </a:r>
            <a:r>
              <a:rPr lang="hu-HU" sz="2200" dirty="0" err="1" smtClean="0">
                <a:solidFill>
                  <a:prstClr val="black"/>
                </a:solidFill>
                <a:latin typeface="Garamond" panose="02020404030301010803"/>
              </a:rPr>
              <a:t>the</a:t>
            </a:r>
            <a:r>
              <a:rPr lang="hu-HU" sz="2200" dirty="0" smtClean="0">
                <a:solidFill>
                  <a:prstClr val="black"/>
                </a:solidFill>
                <a:latin typeface="Garamond" panose="02020404030301010803"/>
              </a:rPr>
              <a:t> </a:t>
            </a:r>
            <a:r>
              <a:rPr lang="hu-HU" sz="2200" dirty="0" err="1" smtClean="0">
                <a:solidFill>
                  <a:prstClr val="black"/>
                </a:solidFill>
                <a:latin typeface="Garamond" panose="02020404030301010803"/>
              </a:rPr>
              <a:t>Metamorphosis</a:t>
            </a:r>
            <a:r>
              <a:rPr lang="hu-HU" sz="2200" dirty="0" smtClean="0">
                <a:solidFill>
                  <a:prstClr val="black"/>
                </a:solidFill>
                <a:latin typeface="Garamond" panose="02020404030301010803"/>
              </a:rPr>
              <a:t> </a:t>
            </a:r>
            <a:r>
              <a:rPr lang="hu-HU" sz="2200" dirty="0" err="1">
                <a:solidFill>
                  <a:prstClr val="black"/>
                </a:solidFill>
                <a:latin typeface="Garamond" panose="02020404030301010803"/>
              </a:rPr>
              <a:t>Tale</a:t>
            </a:r>
            <a:r>
              <a:rPr lang="hu-HU" sz="2200" dirty="0">
                <a:solidFill>
                  <a:prstClr val="black"/>
                </a:solidFill>
                <a:latin typeface="Garamond" panose="02020404030301010803"/>
              </a:rPr>
              <a:t> </a:t>
            </a:r>
            <a:r>
              <a:rPr lang="hu-HU" sz="2200" dirty="0" err="1">
                <a:solidFill>
                  <a:prstClr val="black"/>
                </a:solidFill>
                <a:latin typeface="Garamond" panose="02020404030301010803"/>
              </a:rPr>
              <a:t>Therapy</a:t>
            </a:r>
            <a:r>
              <a:rPr lang="hu-HU" sz="2200" dirty="0">
                <a:solidFill>
                  <a:prstClr val="black"/>
                </a:solidFill>
                <a:latin typeface="Garamond" panose="02020404030301010803"/>
              </a:rPr>
              <a:t> </a:t>
            </a:r>
            <a:r>
              <a:rPr lang="hu-HU" sz="2200" dirty="0" err="1" smtClean="0">
                <a:solidFill>
                  <a:prstClr val="black"/>
                </a:solidFill>
                <a:latin typeface="Garamond" panose="02020404030301010803"/>
              </a:rPr>
              <a:t>Method</a:t>
            </a:r>
            <a:r>
              <a:rPr lang="hu-HU" sz="2200" dirty="0" smtClean="0">
                <a:solidFill>
                  <a:prstClr val="black"/>
                </a:solidFill>
                <a:latin typeface="Garamond" panose="02020404030301010803"/>
              </a:rPr>
              <a:t>.</a:t>
            </a:r>
          </a:p>
          <a:p>
            <a:pPr marL="0" lvl="0" indent="0">
              <a:spcBef>
                <a:spcPts val="900"/>
              </a:spcBef>
              <a:buClr>
                <a:prstClr val="black">
                  <a:lumMod val="85000"/>
                  <a:lumOff val="15000"/>
                </a:prstClr>
              </a:buClr>
              <a:buNone/>
            </a:pPr>
            <a:r>
              <a:rPr lang="hu-HU" sz="2200" dirty="0" smtClean="0">
                <a:solidFill>
                  <a:prstClr val="black"/>
                </a:solidFill>
                <a:latin typeface="Garamond" panose="02020404030301010803"/>
              </a:rPr>
              <a:t>The </a:t>
            </a:r>
            <a:r>
              <a:rPr lang="en-US" sz="2200" dirty="0" smtClean="0">
                <a:solidFill>
                  <a:prstClr val="black"/>
                </a:solidFill>
                <a:latin typeface="Garamond" panose="02020404030301010803"/>
              </a:rPr>
              <a:t>Metamorphosis </a:t>
            </a:r>
            <a:r>
              <a:rPr lang="en-US" sz="2200" dirty="0">
                <a:solidFill>
                  <a:prstClr val="black"/>
                </a:solidFill>
                <a:latin typeface="Garamond" panose="02020404030301010803"/>
              </a:rPr>
              <a:t>Tale Therapy Method has two guidelines: the clinical and the creative-developing tale therapy</a:t>
            </a:r>
            <a:r>
              <a:rPr lang="en-US" sz="2200" dirty="0" smtClean="0">
                <a:solidFill>
                  <a:prstClr val="black"/>
                </a:solidFill>
                <a:latin typeface="Garamond" panose="02020404030301010803"/>
              </a:rPr>
              <a:t>.</a:t>
            </a:r>
            <a:endParaRPr lang="hu-HU" sz="2200" dirty="0" smtClean="0">
              <a:solidFill>
                <a:prstClr val="black"/>
              </a:solidFill>
              <a:latin typeface="Garamond" panose="02020404030301010803"/>
            </a:endParaRPr>
          </a:p>
          <a:p>
            <a:pPr marL="0" lvl="0" indent="0">
              <a:spcBef>
                <a:spcPts val="900"/>
              </a:spcBef>
              <a:buClr>
                <a:prstClr val="black">
                  <a:lumMod val="85000"/>
                  <a:lumOff val="15000"/>
                </a:prstClr>
              </a:buClr>
              <a:buNone/>
            </a:pPr>
            <a:r>
              <a:rPr lang="en-US" sz="2200" dirty="0">
                <a:solidFill>
                  <a:prstClr val="black"/>
                </a:solidFill>
                <a:latin typeface="Garamond" panose="02020404030301010803"/>
              </a:rPr>
              <a:t>In our prevention work, we mostly use the creative-developing method. The use of creative-developmental tale therapy is suitable in the field of prevention and personality development, to improve the quality of everyday </a:t>
            </a:r>
            <a:r>
              <a:rPr lang="en-US" sz="2200" dirty="0" smtClean="0">
                <a:solidFill>
                  <a:prstClr val="black"/>
                </a:solidFill>
                <a:latin typeface="Garamond" panose="02020404030301010803"/>
              </a:rPr>
              <a:t>life</a:t>
            </a:r>
            <a:r>
              <a:rPr lang="hu-HU" sz="2200" dirty="0" smtClean="0">
                <a:solidFill>
                  <a:prstClr val="black"/>
                </a:solidFill>
                <a:latin typeface="Garamond" panose="02020404030301010803"/>
              </a:rPr>
              <a:t>. </a:t>
            </a:r>
            <a:endParaRPr lang="en-US" sz="2200" dirty="0">
              <a:solidFill>
                <a:prstClr val="black"/>
              </a:solidFill>
              <a:latin typeface="Garamond" panose="02020404030301010803"/>
            </a:endParaRPr>
          </a:p>
        </p:txBody>
      </p:sp>
    </p:spTree>
    <p:extLst>
      <p:ext uri="{BB962C8B-B14F-4D97-AF65-F5344CB8AC3E}">
        <p14:creationId xmlns:p14="http://schemas.microsoft.com/office/powerpoint/2010/main" xmlns="" val="4759900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404664"/>
            <a:ext cx="8229600" cy="866655"/>
          </a:xfrm>
        </p:spPr>
        <p:txBody>
          <a:bodyPr/>
          <a:lstStyle/>
          <a:p>
            <a:r>
              <a:rPr lang="en-US" sz="3200" b="1" dirty="0">
                <a:solidFill>
                  <a:prstClr val="black">
                    <a:lumMod val="85000"/>
                    <a:lumOff val="15000"/>
                  </a:prstClr>
                </a:solidFill>
                <a:latin typeface="Garamond" panose="02020404030301010803"/>
                <a:ea typeface="+mn-ea"/>
                <a:cs typeface="+mn-cs"/>
              </a:rPr>
              <a:t>Why tales?</a:t>
            </a:r>
            <a:endParaRPr lang="en-US" sz="3200" dirty="0"/>
          </a:p>
        </p:txBody>
      </p:sp>
      <p:sp>
        <p:nvSpPr>
          <p:cNvPr id="3" name="Tartalom helye 2"/>
          <p:cNvSpPr>
            <a:spLocks noGrp="1"/>
          </p:cNvSpPr>
          <p:nvPr>
            <p:ph idx="1"/>
          </p:nvPr>
        </p:nvSpPr>
        <p:spPr>
          <a:xfrm>
            <a:off x="73433" y="1250303"/>
            <a:ext cx="8979159" cy="5019899"/>
          </a:xfrm>
        </p:spPr>
        <p:txBody>
          <a:bodyPr>
            <a:normAutofit/>
          </a:bodyPr>
          <a:lstStyle/>
          <a:p>
            <a:pPr marL="0" lvl="0" indent="0">
              <a:spcBef>
                <a:spcPts val="900"/>
              </a:spcBef>
              <a:buClr>
                <a:prstClr val="black">
                  <a:lumMod val="85000"/>
                  <a:lumOff val="15000"/>
                </a:prstClr>
              </a:buClr>
              <a:buNone/>
            </a:pPr>
            <a:r>
              <a:rPr lang="en-US" sz="2200" dirty="0">
                <a:latin typeface="Garamond" panose="02020404030301010803" pitchFamily="18" charset="0"/>
              </a:rPr>
              <a:t>Through tales, we can gain valid knowledge about how the world works and what life tasks a person has</a:t>
            </a:r>
            <a:r>
              <a:rPr lang="en-US" sz="2200" dirty="0" smtClean="0">
                <a:latin typeface="Garamond" panose="02020404030301010803" pitchFamily="18" charset="0"/>
              </a:rPr>
              <a:t>.</a:t>
            </a:r>
            <a:endParaRPr lang="hu-HU" sz="2200" dirty="0" smtClean="0">
              <a:latin typeface="Garamond" panose="02020404030301010803" pitchFamily="18" charset="0"/>
            </a:endParaRPr>
          </a:p>
          <a:p>
            <a:pPr marL="0" lvl="0" indent="0">
              <a:spcBef>
                <a:spcPts val="900"/>
              </a:spcBef>
              <a:buClr>
                <a:prstClr val="black">
                  <a:lumMod val="85000"/>
                  <a:lumOff val="15000"/>
                </a:prstClr>
              </a:buClr>
              <a:buNone/>
            </a:pPr>
            <a:r>
              <a:rPr lang="en-US" sz="2200" dirty="0">
                <a:latin typeface="Garamond" panose="02020404030301010803" pitchFamily="18" charset="0"/>
              </a:rPr>
              <a:t>The language of the tale is also suitable for adolescents to face problems that they (parents, guardians, caretakers) try in vain to explain to them. The tale practically presents a coping strategy that they </a:t>
            </a:r>
            <a:r>
              <a:rPr lang="en-US" sz="2200" dirty="0" smtClean="0">
                <a:latin typeface="Garamond" panose="02020404030301010803" pitchFamily="18" charset="0"/>
              </a:rPr>
              <a:t>learn </a:t>
            </a:r>
            <a:r>
              <a:rPr lang="en-US" sz="2200" dirty="0">
                <a:latin typeface="Garamond" panose="02020404030301010803" pitchFamily="18" charset="0"/>
              </a:rPr>
              <a:t>to use</a:t>
            </a:r>
            <a:r>
              <a:rPr lang="en-US" sz="2200" dirty="0" smtClean="0">
                <a:latin typeface="Garamond" panose="02020404030301010803" pitchFamily="18" charset="0"/>
              </a:rPr>
              <a:t>.</a:t>
            </a:r>
            <a:endParaRPr lang="hu-HU" sz="2200" dirty="0" smtClean="0">
              <a:latin typeface="Garamond" panose="02020404030301010803" pitchFamily="18" charset="0"/>
            </a:endParaRPr>
          </a:p>
          <a:p>
            <a:pPr marL="0" lvl="0" indent="0">
              <a:spcBef>
                <a:spcPts val="900"/>
              </a:spcBef>
              <a:buClr>
                <a:prstClr val="black">
                  <a:lumMod val="85000"/>
                  <a:lumOff val="15000"/>
                </a:prstClr>
              </a:buClr>
              <a:buNone/>
            </a:pPr>
            <a:r>
              <a:rPr lang="en-US" sz="2200" dirty="0">
                <a:latin typeface="Garamond" panose="02020404030301010803" pitchFamily="18" charset="0"/>
              </a:rPr>
              <a:t>The tale takes its listener to a “place” where he/she rarely goes: into the unconscious, into the realm of primordial images, therefore, immersion itself has a liberating force</a:t>
            </a:r>
            <a:r>
              <a:rPr lang="en-US" sz="2200" dirty="0" smtClean="0">
                <a:latin typeface="Garamond" panose="02020404030301010803" pitchFamily="18" charset="0"/>
              </a:rPr>
              <a:t>.</a:t>
            </a:r>
            <a:endParaRPr lang="hu-HU" sz="2200" dirty="0" smtClean="0">
              <a:latin typeface="Garamond" panose="02020404030301010803" pitchFamily="18" charset="0"/>
            </a:endParaRPr>
          </a:p>
          <a:p>
            <a:pPr marL="0" lvl="0" indent="0">
              <a:spcBef>
                <a:spcPts val="900"/>
              </a:spcBef>
              <a:buClr>
                <a:prstClr val="black">
                  <a:lumMod val="85000"/>
                  <a:lumOff val="15000"/>
                </a:prstClr>
              </a:buClr>
              <a:buNone/>
            </a:pPr>
            <a:r>
              <a:rPr lang="en-US" sz="2200" dirty="0">
                <a:latin typeface="Garamond" panose="02020404030301010803" pitchFamily="18" charset="0"/>
              </a:rPr>
              <a:t>Everything we learn or experience through stories is much better remembered than the elements of knowledge that we have ingrained or was beaten in to our heads. One of the reasons for this is that stories always target emotions, with such force that it is difficult to withdraw from the influence of a fairy </a:t>
            </a:r>
            <a:r>
              <a:rPr lang="en-US" sz="2200" dirty="0" smtClean="0">
                <a:latin typeface="Garamond" panose="02020404030301010803" pitchFamily="18" charset="0"/>
              </a:rPr>
              <a:t>tale</a:t>
            </a:r>
            <a:r>
              <a:rPr lang="hu-HU" sz="2200" dirty="0" smtClean="0">
                <a:latin typeface="Garamond" panose="02020404030301010803" pitchFamily="18" charset="0"/>
              </a:rPr>
              <a:t>.</a:t>
            </a:r>
            <a:endParaRPr lang="en-US" sz="2200" dirty="0">
              <a:latin typeface="Garamond" panose="02020404030301010803" pitchFamily="18" charset="0"/>
            </a:endParaRPr>
          </a:p>
        </p:txBody>
      </p:sp>
    </p:spTree>
    <p:extLst>
      <p:ext uri="{BB962C8B-B14F-4D97-AF65-F5344CB8AC3E}">
        <p14:creationId xmlns:p14="http://schemas.microsoft.com/office/powerpoint/2010/main" xmlns="" val="12264834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41501" y="1195602"/>
            <a:ext cx="8229600" cy="433198"/>
          </a:xfrm>
        </p:spPr>
        <p:txBody>
          <a:bodyPr>
            <a:noAutofit/>
          </a:bodyPr>
          <a:lstStyle/>
          <a:p>
            <a:r>
              <a:rPr lang="en-US" sz="2800" b="1" dirty="0">
                <a:latin typeface="Garamond" panose="02020404030301010803" pitchFamily="18" charset="0"/>
              </a:rPr>
              <a:t>How we choose a tale for the sessions?</a:t>
            </a:r>
          </a:p>
        </p:txBody>
      </p:sp>
      <p:sp>
        <p:nvSpPr>
          <p:cNvPr id="8" name="Szövegdoboz 7"/>
          <p:cNvSpPr txBox="1"/>
          <p:nvPr/>
        </p:nvSpPr>
        <p:spPr>
          <a:xfrm>
            <a:off x="499833" y="1772816"/>
            <a:ext cx="8392647" cy="4647426"/>
          </a:xfrm>
          <a:prstGeom prst="rect">
            <a:avLst/>
          </a:prstGeom>
          <a:noFill/>
        </p:spPr>
        <p:txBody>
          <a:bodyPr wrap="square" rtlCol="0">
            <a:spAutoFit/>
          </a:bodyPr>
          <a:lstStyle/>
          <a:p>
            <a:r>
              <a:rPr lang="en-US" sz="2000" dirty="0">
                <a:latin typeface="Garamond" panose="02020404030301010803" pitchFamily="18" charset="0"/>
              </a:rPr>
              <a:t>The most important aspect when choosing a tale is the knowledge of the target group, to whom and for what age the tale is intended, and what is our goal with the tale, of which, we build the tale workshop session around </a:t>
            </a:r>
            <a:r>
              <a:rPr lang="en-US" sz="2000" dirty="0" smtClean="0">
                <a:latin typeface="Garamond" panose="02020404030301010803" pitchFamily="18" charset="0"/>
              </a:rPr>
              <a:t>it</a:t>
            </a:r>
            <a:r>
              <a:rPr lang="hu-HU" sz="2000" dirty="0" smtClean="0">
                <a:latin typeface="Garamond" panose="02020404030301010803" pitchFamily="18" charset="0"/>
              </a:rPr>
              <a:t>.</a:t>
            </a:r>
          </a:p>
          <a:p>
            <a:endParaRPr lang="hu-HU" sz="2000" dirty="0" smtClean="0">
              <a:latin typeface="Garamond" panose="02020404030301010803" pitchFamily="18" charset="0"/>
            </a:endParaRPr>
          </a:p>
          <a:p>
            <a:r>
              <a:rPr lang="en-US" sz="2000" dirty="0">
                <a:latin typeface="Garamond" panose="02020404030301010803" pitchFamily="18" charset="0"/>
              </a:rPr>
              <a:t>In our experience, in the upper grades of primary school (12-15 years) we appeal to the passionate search for truth arising from their age, the difficulties of adolescence, and we offer them tales in which they are answered</a:t>
            </a:r>
            <a:r>
              <a:rPr lang="en-US" sz="2000" dirty="0" smtClean="0">
                <a:latin typeface="Garamond" panose="02020404030301010803" pitchFamily="18" charset="0"/>
              </a:rPr>
              <a:t>.</a:t>
            </a:r>
            <a:endParaRPr lang="hu-HU" sz="2000" dirty="0" smtClean="0">
              <a:latin typeface="Garamond" panose="02020404030301010803" pitchFamily="18" charset="0"/>
            </a:endParaRPr>
          </a:p>
          <a:p>
            <a:endParaRPr lang="hu-HU" sz="2000" dirty="0" smtClean="0">
              <a:latin typeface="Garamond" panose="02020404030301010803" pitchFamily="18" charset="0"/>
            </a:endParaRPr>
          </a:p>
          <a:p>
            <a:r>
              <a:rPr lang="en-US" sz="2000" dirty="0">
                <a:latin typeface="Garamond" panose="02020404030301010803" pitchFamily="18" charset="0"/>
              </a:rPr>
              <a:t>When choosing the type of fairy tale, the focus is actually, on which area we want to </a:t>
            </a:r>
            <a:r>
              <a:rPr lang="en-US" sz="2000" dirty="0" smtClean="0">
                <a:latin typeface="Garamond" panose="02020404030301010803" pitchFamily="18" charset="0"/>
              </a:rPr>
              <a:t>develop.</a:t>
            </a:r>
            <a:r>
              <a:rPr lang="hu-HU" sz="2000" dirty="0">
                <a:latin typeface="Garamond" panose="02020404030301010803" pitchFamily="18" charset="0"/>
              </a:rPr>
              <a:t> </a:t>
            </a:r>
            <a:r>
              <a:rPr lang="en-US" sz="2000" dirty="0" smtClean="0">
                <a:latin typeface="Garamond" panose="02020404030301010803" pitchFamily="18" charset="0"/>
              </a:rPr>
              <a:t>After </a:t>
            </a:r>
            <a:r>
              <a:rPr lang="en-US" sz="2000" dirty="0">
                <a:latin typeface="Garamond" panose="02020404030301010803" pitchFamily="18" charset="0"/>
              </a:rPr>
              <a:t>defining the area to be developed, the specific tale must be selected from the given tale group. Then, with the help of the storytelling guide technique of the Metamorphosis Tale Therapy Method, we make sure that our choice is right for the </a:t>
            </a:r>
            <a:r>
              <a:rPr lang="en-US" sz="2000" dirty="0" smtClean="0">
                <a:latin typeface="Garamond" panose="02020404030301010803" pitchFamily="18" charset="0"/>
              </a:rPr>
              <a:t>purpose</a:t>
            </a:r>
            <a:r>
              <a:rPr lang="hu-HU" sz="2000" dirty="0" smtClean="0">
                <a:latin typeface="Garamond" panose="02020404030301010803" pitchFamily="18" charset="0"/>
              </a:rPr>
              <a:t>.</a:t>
            </a:r>
          </a:p>
          <a:p>
            <a:endParaRPr lang="hu-HU" dirty="0">
              <a:latin typeface="Garamond" panose="02020404030301010803" pitchFamily="18" charset="0"/>
            </a:endParaRPr>
          </a:p>
          <a:p>
            <a:endParaRPr lang="en-US" dirty="0">
              <a:latin typeface="Garamond" panose="02020404030301010803" pitchFamily="18" charset="0"/>
            </a:endParaRPr>
          </a:p>
        </p:txBody>
      </p:sp>
    </p:spTree>
    <p:extLst>
      <p:ext uri="{BB962C8B-B14F-4D97-AF65-F5344CB8AC3E}">
        <p14:creationId xmlns:p14="http://schemas.microsoft.com/office/powerpoint/2010/main" xmlns="" val="28816410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1124744"/>
            <a:ext cx="8229600" cy="432048"/>
          </a:xfrm>
        </p:spPr>
        <p:txBody>
          <a:bodyPr>
            <a:noAutofit/>
          </a:bodyPr>
          <a:lstStyle/>
          <a:p>
            <a:r>
              <a:rPr lang="en-US" sz="3200" b="1" dirty="0">
                <a:latin typeface="Garamond" panose="02020404030301010803" pitchFamily="18" charset="0"/>
              </a:rPr>
              <a:t>Structure of tale therapy workshops</a:t>
            </a:r>
          </a:p>
        </p:txBody>
      </p:sp>
      <p:sp>
        <p:nvSpPr>
          <p:cNvPr id="3" name="Tartalom helye 2"/>
          <p:cNvSpPr>
            <a:spLocks noGrp="1"/>
          </p:cNvSpPr>
          <p:nvPr>
            <p:ph idx="1"/>
          </p:nvPr>
        </p:nvSpPr>
        <p:spPr>
          <a:xfrm>
            <a:off x="107504" y="1772816"/>
            <a:ext cx="8928992" cy="4406725"/>
          </a:xfrm>
        </p:spPr>
        <p:txBody>
          <a:bodyPr>
            <a:normAutofit/>
          </a:bodyPr>
          <a:lstStyle/>
          <a:p>
            <a:pPr marL="0" indent="0">
              <a:buNone/>
            </a:pPr>
            <a:r>
              <a:rPr lang="en-US" sz="2200" dirty="0">
                <a:latin typeface="Garamond" panose="02020404030301010803" pitchFamily="18" charset="0"/>
              </a:rPr>
              <a:t>Until now, group tale therapy workshops have been organized and conducted for primary prevention. In the design of these workshops, we use the form used by the Metamorphosis Tale Therapy Method mentioned above</a:t>
            </a:r>
            <a:r>
              <a:rPr lang="en-US" sz="2200" dirty="0" smtClean="0">
                <a:latin typeface="Garamond" panose="02020404030301010803" pitchFamily="18" charset="0"/>
              </a:rPr>
              <a:t>.</a:t>
            </a:r>
            <a:endParaRPr lang="hu-HU" sz="2200" dirty="0" smtClean="0">
              <a:latin typeface="Garamond" panose="02020404030301010803" pitchFamily="18" charset="0"/>
            </a:endParaRPr>
          </a:p>
          <a:p>
            <a:pPr marL="0" indent="0">
              <a:buNone/>
            </a:pPr>
            <a:r>
              <a:rPr lang="en-US" sz="2200" dirty="0">
                <a:latin typeface="Garamond" panose="02020404030301010803" pitchFamily="18" charset="0"/>
              </a:rPr>
              <a:t>After clarifying the goal, the target group, and the adequate choice of fairy tales, the fairytale workshop consists of the following elements: </a:t>
            </a:r>
          </a:p>
          <a:p>
            <a:pPr marL="0" indent="0">
              <a:buNone/>
            </a:pPr>
            <a:r>
              <a:rPr lang="en-US" sz="2200" dirty="0">
                <a:latin typeface="Garamond" panose="02020404030301010803" pitchFamily="18" charset="0"/>
              </a:rPr>
              <a:t>-	Entering the tale space </a:t>
            </a:r>
          </a:p>
          <a:p>
            <a:pPr marL="0" indent="0">
              <a:buNone/>
            </a:pPr>
            <a:r>
              <a:rPr lang="en-US" sz="2200" dirty="0">
                <a:latin typeface="Garamond" panose="02020404030301010803" pitchFamily="18" charset="0"/>
              </a:rPr>
              <a:t>-	Tuning in to the tale  </a:t>
            </a:r>
          </a:p>
          <a:p>
            <a:pPr marL="0" indent="0">
              <a:buNone/>
            </a:pPr>
            <a:r>
              <a:rPr lang="en-US" sz="2200" dirty="0">
                <a:latin typeface="Garamond" panose="02020404030301010803" pitchFamily="18" charset="0"/>
              </a:rPr>
              <a:t>-	„Live word” story telling  </a:t>
            </a:r>
          </a:p>
          <a:p>
            <a:pPr marL="0" indent="0">
              <a:buNone/>
            </a:pPr>
            <a:r>
              <a:rPr lang="en-US" sz="2200" dirty="0">
                <a:latin typeface="Garamond" panose="02020404030301010803" pitchFamily="18" charset="0"/>
              </a:rPr>
              <a:t>-	Questions about the tale </a:t>
            </a:r>
          </a:p>
          <a:p>
            <a:pPr marL="0" indent="0">
              <a:buNone/>
            </a:pPr>
            <a:r>
              <a:rPr lang="en-US" sz="2200" dirty="0">
                <a:latin typeface="Garamond" panose="02020404030301010803" pitchFamily="18" charset="0"/>
              </a:rPr>
              <a:t>-	Game, activities, tasks following the tale </a:t>
            </a:r>
          </a:p>
          <a:p>
            <a:pPr marL="0" indent="0">
              <a:buNone/>
            </a:pPr>
            <a:r>
              <a:rPr lang="en-US" sz="2200" dirty="0">
                <a:latin typeface="Garamond" panose="02020404030301010803" pitchFamily="18" charset="0"/>
              </a:rPr>
              <a:t>-	Exiting the tale space</a:t>
            </a:r>
          </a:p>
          <a:p>
            <a:pPr marL="0" indent="0">
              <a:buNone/>
            </a:pPr>
            <a:endParaRPr lang="en-US" sz="2000" dirty="0">
              <a:latin typeface="Garamond" panose="02020404030301010803" pitchFamily="18" charset="0"/>
            </a:endParaRPr>
          </a:p>
        </p:txBody>
      </p:sp>
    </p:spTree>
    <p:extLst>
      <p:ext uri="{BB962C8B-B14F-4D97-AF65-F5344CB8AC3E}">
        <p14:creationId xmlns:p14="http://schemas.microsoft.com/office/powerpoint/2010/main" xmlns="" val="1987172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áblázat 3"/>
          <p:cNvGraphicFramePr>
            <a:graphicFrameLocks noGrp="1"/>
          </p:cNvGraphicFramePr>
          <p:nvPr>
            <p:extLst>
              <p:ext uri="{D42A27DB-BD31-4B8C-83A1-F6EECF244321}">
                <p14:modId xmlns:p14="http://schemas.microsoft.com/office/powerpoint/2010/main" xmlns="" val="3370441774"/>
              </p:ext>
            </p:extLst>
          </p:nvPr>
        </p:nvGraphicFramePr>
        <p:xfrm>
          <a:off x="539552" y="800651"/>
          <a:ext cx="8064896" cy="5508669"/>
        </p:xfrm>
        <a:graphic>
          <a:graphicData uri="http://schemas.openxmlformats.org/drawingml/2006/table">
            <a:tbl>
              <a:tblPr firstRow="1" firstCol="1" bandRow="1"/>
              <a:tblGrid>
                <a:gridCol w="4032448">
                  <a:extLst>
                    <a:ext uri="{9D8B030D-6E8A-4147-A177-3AD203B41FA5}">
                      <a16:colId xmlns:a16="http://schemas.microsoft.com/office/drawing/2014/main" xmlns="" val="3849640369"/>
                    </a:ext>
                  </a:extLst>
                </a:gridCol>
                <a:gridCol w="4032448">
                  <a:extLst>
                    <a:ext uri="{9D8B030D-6E8A-4147-A177-3AD203B41FA5}">
                      <a16:colId xmlns:a16="http://schemas.microsoft.com/office/drawing/2014/main" xmlns="" val="1274530099"/>
                    </a:ext>
                  </a:extLst>
                </a:gridCol>
              </a:tblGrid>
              <a:tr h="308819">
                <a:tc>
                  <a:txBody>
                    <a:bodyPr/>
                    <a:lstStyle/>
                    <a:p>
                      <a:pPr algn="ctr">
                        <a:lnSpc>
                          <a:spcPct val="115000"/>
                        </a:lnSpc>
                        <a:spcAft>
                          <a:spcPts val="0"/>
                        </a:spcAft>
                      </a:pPr>
                      <a:r>
                        <a:rPr lang="en-US" sz="1800" b="1" dirty="0">
                          <a:effectLst/>
                          <a:latin typeface="Garamond" panose="02020404030301010803" pitchFamily="18" charset="0"/>
                          <a:ea typeface="Calibri" panose="020F0502020204030204" pitchFamily="34" charset="0"/>
                          <a:cs typeface="Times New Roman" panose="02020603050405020304" pitchFamily="18" charset="0"/>
                        </a:rPr>
                        <a:t>Target group pattern</a:t>
                      </a:r>
                      <a:endParaRPr lang="en-US" sz="1800" dirty="0">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b="1" dirty="0">
                          <a:effectLst/>
                          <a:latin typeface="Garamond" panose="02020404030301010803" pitchFamily="18" charset="0"/>
                          <a:ea typeface="Calibri" panose="020F0502020204030204" pitchFamily="34" charset="0"/>
                          <a:cs typeface="Times New Roman" panose="02020603050405020304" pitchFamily="18" charset="0"/>
                        </a:rPr>
                        <a:t>Tale pattern</a:t>
                      </a:r>
                      <a:endParaRPr lang="en-US" sz="1800" dirty="0">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97357193"/>
                  </a:ext>
                </a:extLst>
              </a:tr>
              <a:tr h="1426334">
                <a:tc>
                  <a:txBody>
                    <a:bodyPr/>
                    <a:lstStyle/>
                    <a:p>
                      <a:pPr>
                        <a:lnSpc>
                          <a:spcPct val="115000"/>
                        </a:lnSpc>
                        <a:spcAft>
                          <a:spcPts val="0"/>
                        </a:spcAft>
                      </a:pPr>
                      <a:r>
                        <a:rPr lang="en-US" sz="1600" dirty="0">
                          <a:effectLst/>
                          <a:latin typeface="Garamond" panose="02020404030301010803" pitchFamily="18" charset="0"/>
                          <a:ea typeface="Calibri" panose="020F0502020204030204" pitchFamily="34" charset="0"/>
                          <a:cs typeface="Times New Roman" panose="02020603050405020304" pitchFamily="18" charset="0"/>
                        </a:rPr>
                        <a:t>High school life, choices, coercive decisions, curiosity, desire to belong to a peer group, difficult to overcome the age crisis, due to which the drug is likely to be tried or possibly used recurrently: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Garamond" panose="02020404030301010803" pitchFamily="18" charset="0"/>
                          <a:ea typeface="Calibri" panose="020F0502020204030204" pitchFamily="34" charset="0"/>
                          <a:cs typeface="Times New Roman" panose="02020603050405020304" pitchFamily="18" charset="0"/>
                        </a:rPr>
                        <a:t>Tales, motifs, fairy tale pictures: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10020878"/>
                  </a:ext>
                </a:extLst>
              </a:tr>
              <a:tr h="3766867">
                <a:tc>
                  <a:txBody>
                    <a:bodyPr/>
                    <a:lstStyle/>
                    <a:p>
                      <a:pPr>
                        <a:lnSpc>
                          <a:spcPct val="115000"/>
                        </a:lnSpc>
                        <a:spcAft>
                          <a:spcPts val="0"/>
                        </a:spcAft>
                      </a:pPr>
                      <a:r>
                        <a:rPr lang="en-US" sz="1500" dirty="0">
                          <a:effectLst/>
                          <a:latin typeface="Garamond" panose="02020404030301010803" pitchFamily="18" charset="0"/>
                          <a:ea typeface="Calibri" panose="020F0502020204030204" pitchFamily="34" charset="0"/>
                          <a:cs typeface="Times New Roman" panose="02020603050405020304" pitchFamily="18" charset="0"/>
                        </a:rPr>
                        <a:t>- Curiosity due to age</a:t>
                      </a:r>
                    </a:p>
                    <a:p>
                      <a:pPr>
                        <a:lnSpc>
                          <a:spcPct val="115000"/>
                        </a:lnSpc>
                        <a:spcAft>
                          <a:spcPts val="0"/>
                        </a:spcAft>
                      </a:pPr>
                      <a:r>
                        <a:rPr lang="en-US" sz="1500" dirty="0">
                          <a:effectLst/>
                          <a:latin typeface="Garamond" panose="02020404030301010803" pitchFamily="18" charset="0"/>
                          <a:ea typeface="Calibri" panose="020F0502020204030204" pitchFamily="34" charset="0"/>
                          <a:cs typeface="Times New Roman" panose="02020603050405020304" pitchFamily="18" charset="0"/>
                        </a:rPr>
                        <a:t>- Apathy, disinterest</a:t>
                      </a:r>
                    </a:p>
                    <a:p>
                      <a:pPr>
                        <a:lnSpc>
                          <a:spcPct val="115000"/>
                        </a:lnSpc>
                        <a:spcAft>
                          <a:spcPts val="0"/>
                        </a:spcAft>
                      </a:pPr>
                      <a:r>
                        <a:rPr lang="en-US" sz="1500" dirty="0">
                          <a:effectLst/>
                          <a:latin typeface="Garamond" panose="02020404030301010803" pitchFamily="18" charset="0"/>
                          <a:ea typeface="Calibri" panose="020F0502020204030204" pitchFamily="34" charset="0"/>
                          <a:cs typeface="Times New Roman" panose="02020603050405020304" pitchFamily="18" charset="0"/>
                        </a:rPr>
                        <a:t>- The need to belong to an age group</a:t>
                      </a:r>
                    </a:p>
                    <a:p>
                      <a:pPr>
                        <a:lnSpc>
                          <a:spcPct val="115000"/>
                        </a:lnSpc>
                        <a:spcAft>
                          <a:spcPts val="0"/>
                        </a:spcAft>
                      </a:pPr>
                      <a:r>
                        <a:rPr lang="en-US" sz="1500" dirty="0">
                          <a:effectLst/>
                          <a:latin typeface="Garamond" panose="02020404030301010803" pitchFamily="18" charset="0"/>
                          <a:ea typeface="Calibri" panose="020F0502020204030204" pitchFamily="34" charset="0"/>
                          <a:cs typeface="Times New Roman" panose="02020603050405020304" pitchFamily="18" charset="0"/>
                        </a:rPr>
                        <a:t>- Emotional neglect</a:t>
                      </a:r>
                    </a:p>
                    <a:p>
                      <a:pPr>
                        <a:lnSpc>
                          <a:spcPct val="115000"/>
                        </a:lnSpc>
                        <a:spcAft>
                          <a:spcPts val="0"/>
                        </a:spcAft>
                      </a:pPr>
                      <a:r>
                        <a:rPr lang="en-US" sz="1500" dirty="0">
                          <a:effectLst/>
                          <a:latin typeface="Garamond" panose="02020404030301010803" pitchFamily="18" charset="0"/>
                          <a:ea typeface="Calibri" panose="020F0502020204030204" pitchFamily="34" charset="0"/>
                          <a:cs typeface="Times New Roman" panose="02020603050405020304" pitchFamily="18" charset="0"/>
                        </a:rPr>
                        <a:t>- Identity crisis</a:t>
                      </a:r>
                    </a:p>
                    <a:p>
                      <a:pPr>
                        <a:lnSpc>
                          <a:spcPct val="115000"/>
                        </a:lnSpc>
                        <a:spcAft>
                          <a:spcPts val="0"/>
                        </a:spcAft>
                      </a:pPr>
                      <a:r>
                        <a:rPr lang="en-US" sz="1500" dirty="0">
                          <a:effectLst/>
                          <a:latin typeface="Garamond" panose="02020404030301010803" pitchFamily="18" charset="0"/>
                          <a:ea typeface="Calibri" panose="020F0502020204030204" pitchFamily="34" charset="0"/>
                          <a:cs typeface="Times New Roman" panose="02020603050405020304" pitchFamily="18" charset="0"/>
                        </a:rPr>
                        <a:t>- Hopelessness/bleakness </a:t>
                      </a:r>
                    </a:p>
                    <a:p>
                      <a:pPr>
                        <a:lnSpc>
                          <a:spcPct val="115000"/>
                        </a:lnSpc>
                        <a:spcAft>
                          <a:spcPts val="0"/>
                        </a:spcAft>
                      </a:pPr>
                      <a:r>
                        <a:rPr lang="en-US" sz="1500" dirty="0">
                          <a:effectLst/>
                          <a:latin typeface="Garamond" panose="02020404030301010803" pitchFamily="18" charset="0"/>
                          <a:ea typeface="Calibri" panose="020F0502020204030204" pitchFamily="34" charset="0"/>
                          <a:cs typeface="Times New Roman" panose="02020603050405020304" pitchFamily="18" charset="0"/>
                        </a:rPr>
                        <a:t>- Parental absence and/or abusive parental relationship</a:t>
                      </a:r>
                    </a:p>
                    <a:p>
                      <a:pPr>
                        <a:lnSpc>
                          <a:spcPct val="115000"/>
                        </a:lnSpc>
                        <a:spcAft>
                          <a:spcPts val="0"/>
                        </a:spcAft>
                      </a:pPr>
                      <a:r>
                        <a:rPr lang="en-US" sz="1500" dirty="0">
                          <a:effectLst/>
                          <a:latin typeface="Garamond" panose="02020404030301010803" pitchFamily="18" charset="0"/>
                          <a:ea typeface="Calibri" panose="020F0502020204030204" pitchFamily="34" charset="0"/>
                          <a:cs typeface="Times New Roman" panose="02020603050405020304" pitchFamily="18" charset="0"/>
                        </a:rPr>
                        <a:t>- Lack of parental positive behavior patterns</a:t>
                      </a:r>
                    </a:p>
                    <a:p>
                      <a:pPr>
                        <a:lnSpc>
                          <a:spcPct val="115000"/>
                        </a:lnSpc>
                        <a:spcAft>
                          <a:spcPts val="0"/>
                        </a:spcAft>
                      </a:pPr>
                      <a:r>
                        <a:rPr lang="en-US" sz="1500" dirty="0">
                          <a:effectLst/>
                          <a:latin typeface="Garamond" panose="02020404030301010803" pitchFamily="18" charset="0"/>
                          <a:ea typeface="Calibri" panose="020F0502020204030204" pitchFamily="34" charset="0"/>
                          <a:cs typeface="Times New Roman" panose="02020603050405020304" pitchFamily="18" charset="0"/>
                        </a:rPr>
                        <a:t>- Border situation: no longer a child, but not yet an adult</a:t>
                      </a:r>
                    </a:p>
                    <a:p>
                      <a:pPr marL="342900" lvl="0" indent="-342900">
                        <a:lnSpc>
                          <a:spcPct val="115000"/>
                        </a:lnSpc>
                        <a:spcAft>
                          <a:spcPts val="0"/>
                        </a:spcAft>
                        <a:buFont typeface="Cambria" panose="02040503050406030204" pitchFamily="18" charset="0"/>
                        <a:buChar char="-"/>
                      </a:pPr>
                      <a:r>
                        <a:rPr lang="en-US" sz="1500" dirty="0">
                          <a:effectLst/>
                          <a:latin typeface="Garamond" panose="02020404030301010803" pitchFamily="18" charset="0"/>
                          <a:ea typeface="Calibri" panose="020F0502020204030204" pitchFamily="34" charset="0"/>
                          <a:cs typeface="Cambria" panose="02040503050406030204" pitchFamily="18" charset="0"/>
                        </a:rPr>
                        <a:t>Pushing self boundaries and/or disrespecting them</a:t>
                      </a:r>
                    </a:p>
                    <a:p>
                      <a:pPr marL="342900" lvl="0" indent="-342900">
                        <a:lnSpc>
                          <a:spcPct val="115000"/>
                        </a:lnSpc>
                        <a:spcAft>
                          <a:spcPts val="0"/>
                        </a:spcAft>
                        <a:buFont typeface="Cambria" panose="02040503050406030204" pitchFamily="18" charset="0"/>
                        <a:buChar char="-"/>
                      </a:pPr>
                      <a:r>
                        <a:rPr lang="en-US" sz="1500" dirty="0">
                          <a:effectLst/>
                          <a:latin typeface="Garamond" panose="02020404030301010803" pitchFamily="18" charset="0"/>
                          <a:ea typeface="Calibri" panose="020F0502020204030204" pitchFamily="34" charset="0"/>
                          <a:cs typeface="Cambria" panose="02040503050406030204" pitchFamily="18" charset="0"/>
                        </a:rPr>
                        <a:t>Danger-seeking attitude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0"/>
                        </a:spcAft>
                        <a:buFont typeface="Cambria" panose="02040503050406030204" pitchFamily="18" charset="0"/>
                        <a:buChar char="-"/>
                      </a:pPr>
                      <a:r>
                        <a:rPr lang="en-US" sz="1600" dirty="0">
                          <a:effectLst/>
                          <a:latin typeface="Garamond" panose="02020404030301010803" pitchFamily="18" charset="0"/>
                          <a:ea typeface="Calibri" panose="020F0502020204030204" pitchFamily="34" charset="0"/>
                          <a:cs typeface="Cambria" panose="02040503050406030204" pitchFamily="18" charset="0"/>
                        </a:rPr>
                        <a:t>restoring the disturbed balance</a:t>
                      </a:r>
                    </a:p>
                    <a:p>
                      <a:pPr marL="342900" lvl="0" indent="-342900">
                        <a:lnSpc>
                          <a:spcPct val="115000"/>
                        </a:lnSpc>
                        <a:spcAft>
                          <a:spcPts val="0"/>
                        </a:spcAft>
                        <a:buFont typeface="Cambria" panose="02040503050406030204" pitchFamily="18" charset="0"/>
                        <a:buChar char="-"/>
                      </a:pPr>
                      <a:r>
                        <a:rPr lang="en-US" sz="1600" dirty="0">
                          <a:effectLst/>
                          <a:latin typeface="Garamond" panose="02020404030301010803" pitchFamily="18" charset="0"/>
                          <a:ea typeface="Calibri" panose="020F0502020204030204" pitchFamily="34" charset="0"/>
                          <a:cs typeface="Cambria" panose="02040503050406030204" pitchFamily="18" charset="0"/>
                        </a:rPr>
                        <a:t>illustration of different types of soaring: from persecution to happiness </a:t>
                      </a:r>
                    </a:p>
                    <a:p>
                      <a:pPr marL="342900" lvl="0" indent="-342900">
                        <a:lnSpc>
                          <a:spcPct val="115000"/>
                        </a:lnSpc>
                        <a:spcAft>
                          <a:spcPts val="0"/>
                        </a:spcAft>
                        <a:buFont typeface="Cambria" panose="02040503050406030204" pitchFamily="18" charset="0"/>
                        <a:buChar char="-"/>
                      </a:pPr>
                      <a:r>
                        <a:rPr lang="en-US" sz="1600" dirty="0">
                          <a:effectLst/>
                          <a:latin typeface="Garamond" panose="02020404030301010803" pitchFamily="18" charset="0"/>
                          <a:ea typeface="Calibri" panose="020F0502020204030204" pitchFamily="34" charset="0"/>
                          <a:cs typeface="Cambria" panose="02040503050406030204" pitchFamily="18" charset="0"/>
                        </a:rPr>
                        <a:t>motif of making your own wings  </a:t>
                      </a:r>
                    </a:p>
                    <a:p>
                      <a:pPr marL="342900" lvl="0" indent="-342900">
                        <a:lnSpc>
                          <a:spcPct val="115000"/>
                        </a:lnSpc>
                        <a:spcAft>
                          <a:spcPts val="0"/>
                        </a:spcAft>
                        <a:buFont typeface="Cambria" panose="02040503050406030204" pitchFamily="18" charset="0"/>
                        <a:buChar char="-"/>
                      </a:pPr>
                      <a:r>
                        <a:rPr lang="en-US" sz="1600" dirty="0">
                          <a:effectLst/>
                          <a:latin typeface="Garamond" panose="02020404030301010803" pitchFamily="18" charset="0"/>
                          <a:ea typeface="Calibri" panose="020F0502020204030204" pitchFamily="34" charset="0"/>
                          <a:cs typeface="Cambria" panose="02040503050406030204" pitchFamily="18" charset="0"/>
                        </a:rPr>
                        <a:t>longing for home </a:t>
                      </a:r>
                    </a:p>
                    <a:p>
                      <a:pPr marL="342900" lvl="0" indent="-342900">
                        <a:lnSpc>
                          <a:spcPct val="115000"/>
                        </a:lnSpc>
                        <a:spcAft>
                          <a:spcPts val="0"/>
                        </a:spcAft>
                        <a:buFont typeface="Cambria" panose="02040503050406030204" pitchFamily="18" charset="0"/>
                        <a:buChar char="-"/>
                      </a:pPr>
                      <a:r>
                        <a:rPr lang="en-US" sz="1600" dirty="0">
                          <a:effectLst/>
                          <a:latin typeface="Garamond" panose="02020404030301010803" pitchFamily="18" charset="0"/>
                          <a:ea typeface="Calibri" panose="020F0502020204030204" pitchFamily="34" charset="0"/>
                          <a:cs typeface="Cambria" panose="02040503050406030204" pitchFamily="18" charset="0"/>
                        </a:rPr>
                        <a:t>unsupportive, frustrating environment, </a:t>
                      </a:r>
                    </a:p>
                    <a:p>
                      <a:pPr marL="342900" lvl="0" indent="-342900">
                        <a:lnSpc>
                          <a:spcPct val="115000"/>
                        </a:lnSpc>
                        <a:spcAft>
                          <a:spcPts val="0"/>
                        </a:spcAft>
                        <a:buFont typeface="Cambria" panose="02040503050406030204" pitchFamily="18" charset="0"/>
                        <a:buChar char="-"/>
                      </a:pPr>
                      <a:r>
                        <a:rPr lang="en-US" sz="1600" dirty="0">
                          <a:effectLst/>
                          <a:latin typeface="Garamond" panose="02020404030301010803" pitchFamily="18" charset="0"/>
                          <a:ea typeface="Calibri" panose="020F0502020204030204" pitchFamily="34" charset="0"/>
                          <a:cs typeface="Cambria" panose="02040503050406030204" pitchFamily="18" charset="0"/>
                        </a:rPr>
                        <a:t>experiencing or exceeding the experience of loss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36217080"/>
                  </a:ext>
                </a:extLst>
              </a:tr>
            </a:tbl>
          </a:graphicData>
        </a:graphic>
      </p:graphicFrame>
    </p:spTree>
    <p:extLst>
      <p:ext uri="{BB962C8B-B14F-4D97-AF65-F5344CB8AC3E}">
        <p14:creationId xmlns:p14="http://schemas.microsoft.com/office/powerpoint/2010/main" xmlns="" val="4946577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05481" y="692696"/>
            <a:ext cx="8229600" cy="360040"/>
          </a:xfrm>
        </p:spPr>
        <p:txBody>
          <a:bodyPr>
            <a:noAutofit/>
          </a:bodyPr>
          <a:lstStyle/>
          <a:p>
            <a:r>
              <a:rPr lang="en-US" sz="2800" b="1" dirty="0">
                <a:latin typeface="Garamond" panose="02020404030301010803" pitchFamily="18" charset="0"/>
              </a:rPr>
              <a:t>Draft of the session</a:t>
            </a:r>
          </a:p>
        </p:txBody>
      </p:sp>
      <p:graphicFrame>
        <p:nvGraphicFramePr>
          <p:cNvPr id="5" name="Táblázat 4"/>
          <p:cNvGraphicFramePr>
            <a:graphicFrameLocks noGrp="1"/>
          </p:cNvGraphicFramePr>
          <p:nvPr>
            <p:extLst>
              <p:ext uri="{D42A27DB-BD31-4B8C-83A1-F6EECF244321}">
                <p14:modId xmlns:p14="http://schemas.microsoft.com/office/powerpoint/2010/main" xmlns="" val="3485527514"/>
              </p:ext>
            </p:extLst>
          </p:nvPr>
        </p:nvGraphicFramePr>
        <p:xfrm>
          <a:off x="683567" y="1124744"/>
          <a:ext cx="8051513" cy="5040561"/>
        </p:xfrm>
        <a:graphic>
          <a:graphicData uri="http://schemas.openxmlformats.org/drawingml/2006/table">
            <a:tbl>
              <a:tblPr firstRow="1" firstCol="1" bandRow="1"/>
              <a:tblGrid>
                <a:gridCol w="1633048">
                  <a:extLst>
                    <a:ext uri="{9D8B030D-6E8A-4147-A177-3AD203B41FA5}">
                      <a16:colId xmlns:a16="http://schemas.microsoft.com/office/drawing/2014/main" xmlns="" val="1748987819"/>
                    </a:ext>
                  </a:extLst>
                </a:gridCol>
                <a:gridCol w="6418465">
                  <a:extLst>
                    <a:ext uri="{9D8B030D-6E8A-4147-A177-3AD203B41FA5}">
                      <a16:colId xmlns:a16="http://schemas.microsoft.com/office/drawing/2014/main" xmlns="" val="3009229537"/>
                    </a:ext>
                  </a:extLst>
                </a:gridCol>
              </a:tblGrid>
              <a:tr h="395674">
                <a:tc>
                  <a:txBody>
                    <a:bodyPr/>
                    <a:lstStyle/>
                    <a:p>
                      <a:pPr>
                        <a:lnSpc>
                          <a:spcPct val="115000"/>
                        </a:lnSpc>
                        <a:spcAft>
                          <a:spcPts val="0"/>
                        </a:spcAft>
                      </a:pPr>
                      <a:r>
                        <a:rPr lang="en-US" sz="1600" b="1" dirty="0">
                          <a:effectLst/>
                          <a:latin typeface="Garamond" panose="02020404030301010803" pitchFamily="18" charset="0"/>
                          <a:ea typeface="Calibri" panose="020F0502020204030204" pitchFamily="34" charset="0"/>
                          <a:cs typeface="Times New Roman" panose="02020603050405020304" pitchFamily="18" charset="0"/>
                        </a:rPr>
                        <a:t>Target group: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a:effectLst/>
                          <a:latin typeface="Garamond" panose="02020404030301010803" pitchFamily="18" charset="0"/>
                          <a:ea typeface="Calibri" panose="020F0502020204030204" pitchFamily="34" charset="0"/>
                          <a:cs typeface="Times New Roman" panose="02020603050405020304" pitchFamily="18" charset="0"/>
                        </a:rPr>
                        <a:t>High school students, ages 16-18, 8-10 people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14874907"/>
                  </a:ext>
                </a:extLst>
              </a:tr>
              <a:tr h="791349">
                <a:tc>
                  <a:txBody>
                    <a:bodyPr/>
                    <a:lstStyle/>
                    <a:p>
                      <a:pPr>
                        <a:lnSpc>
                          <a:spcPct val="115000"/>
                        </a:lnSpc>
                        <a:spcAft>
                          <a:spcPts val="0"/>
                        </a:spcAft>
                      </a:pPr>
                      <a:r>
                        <a:rPr lang="en-US" sz="1600" b="1" dirty="0">
                          <a:effectLst/>
                          <a:latin typeface="Garamond" panose="02020404030301010803" pitchFamily="18" charset="0"/>
                          <a:ea typeface="Calibri" panose="020F0502020204030204" pitchFamily="34" charset="0"/>
                          <a:cs typeface="Times New Roman" panose="02020603050405020304" pitchFamily="18" charset="0"/>
                        </a:rPr>
                        <a:t>Goal of the session: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Garamond" panose="02020404030301010803" pitchFamily="18" charset="0"/>
                          <a:ea typeface="Calibri" panose="020F0502020204030204" pitchFamily="34" charset="0"/>
                          <a:cs typeface="Times New Roman" panose="02020603050405020304" pitchFamily="18" charset="0"/>
                        </a:rPr>
                        <a:t>Presentation of adaptive coping strategies, possibilities of coping with difficult life situations, finding one's own happiness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69896797"/>
                  </a:ext>
                </a:extLst>
              </a:tr>
              <a:tr h="395674">
                <a:tc>
                  <a:txBody>
                    <a:bodyPr/>
                    <a:lstStyle/>
                    <a:p>
                      <a:pPr>
                        <a:lnSpc>
                          <a:spcPct val="115000"/>
                        </a:lnSpc>
                        <a:spcAft>
                          <a:spcPts val="0"/>
                        </a:spcAft>
                      </a:pPr>
                      <a:r>
                        <a:rPr lang="en-US" sz="1600" b="1" dirty="0">
                          <a:effectLst/>
                          <a:latin typeface="Garamond" panose="02020404030301010803" pitchFamily="18" charset="0"/>
                          <a:ea typeface="Calibri" panose="020F0502020204030204" pitchFamily="34" charset="0"/>
                          <a:cs typeface="Times New Roman" panose="02020603050405020304" pitchFamily="18" charset="0"/>
                        </a:rPr>
                        <a:t>Chosen tale: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err="1">
                          <a:effectLst/>
                          <a:latin typeface="Garamond" panose="02020404030301010803" pitchFamily="18" charset="0"/>
                          <a:ea typeface="Calibri" panose="020F0502020204030204" pitchFamily="34" charset="0"/>
                          <a:cs typeface="Times New Roman" panose="02020603050405020304" pitchFamily="18" charset="0"/>
                        </a:rPr>
                        <a:t>Lotilko's</a:t>
                      </a:r>
                      <a:r>
                        <a:rPr lang="en-US" sz="1600" dirty="0">
                          <a:effectLst/>
                          <a:latin typeface="Garamond" panose="02020404030301010803" pitchFamily="18" charset="0"/>
                          <a:ea typeface="Calibri" panose="020F0502020204030204" pitchFamily="34" charset="0"/>
                          <a:cs typeface="Times New Roman" panose="02020603050405020304" pitchFamily="18" charset="0"/>
                        </a:rPr>
                        <a:t> Wings (</a:t>
                      </a:r>
                      <a:r>
                        <a:rPr lang="en-US" sz="1600" dirty="0" err="1">
                          <a:effectLst/>
                          <a:latin typeface="Garamond" panose="02020404030301010803" pitchFamily="18" charset="0"/>
                          <a:ea typeface="Calibri" panose="020F0502020204030204" pitchFamily="34" charset="0"/>
                          <a:cs typeface="Times New Roman" panose="02020603050405020304" pitchFamily="18" charset="0"/>
                        </a:rPr>
                        <a:t>Tunguz</a:t>
                      </a:r>
                      <a:r>
                        <a:rPr lang="en-US" sz="1600" dirty="0">
                          <a:effectLst/>
                          <a:latin typeface="Garamond" panose="02020404030301010803" pitchFamily="18" charset="0"/>
                          <a:ea typeface="Calibri" panose="020F0502020204030204" pitchFamily="34" charset="0"/>
                          <a:cs typeface="Times New Roman" panose="02020603050405020304" pitchFamily="18" charset="0"/>
                        </a:rPr>
                        <a:t>-Siberian folk tale)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88962958"/>
                  </a:ext>
                </a:extLst>
              </a:tr>
              <a:tr h="395674">
                <a:tc>
                  <a:txBody>
                    <a:bodyPr/>
                    <a:lstStyle/>
                    <a:p>
                      <a:pPr>
                        <a:lnSpc>
                          <a:spcPct val="115000"/>
                        </a:lnSpc>
                        <a:spcAft>
                          <a:spcPts val="0"/>
                        </a:spcAft>
                      </a:pPr>
                      <a:r>
                        <a:rPr lang="en-US" sz="1600" b="1" dirty="0">
                          <a:effectLst/>
                          <a:latin typeface="Garamond" panose="02020404030301010803" pitchFamily="18" charset="0"/>
                          <a:ea typeface="Calibri" panose="020F0502020204030204" pitchFamily="34" charset="0"/>
                          <a:cs typeface="Times New Roman" panose="02020603050405020304" pitchFamily="18" charset="0"/>
                        </a:rPr>
                        <a:t>Planned time: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Garamond" panose="02020404030301010803" pitchFamily="18" charset="0"/>
                          <a:ea typeface="Calibri" panose="020F0502020204030204" pitchFamily="34" charset="0"/>
                          <a:cs typeface="Times New Roman" panose="02020603050405020304" pitchFamily="18" charset="0"/>
                        </a:rPr>
                        <a:t>45 minutes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45954761"/>
                  </a:ext>
                </a:extLst>
              </a:tr>
              <a:tr h="564341">
                <a:tc>
                  <a:txBody>
                    <a:bodyPr/>
                    <a:lstStyle/>
                    <a:p>
                      <a:pPr>
                        <a:lnSpc>
                          <a:spcPct val="115000"/>
                        </a:lnSpc>
                        <a:spcAft>
                          <a:spcPts val="0"/>
                        </a:spcAft>
                      </a:pPr>
                      <a:r>
                        <a:rPr lang="en-US" sz="1600" b="1" dirty="0">
                          <a:effectLst/>
                          <a:latin typeface="Garamond" panose="02020404030301010803" pitchFamily="18" charset="0"/>
                          <a:ea typeface="Calibri" panose="020F0502020204030204" pitchFamily="34" charset="0"/>
                          <a:cs typeface="Times New Roman" panose="02020603050405020304" pitchFamily="18" charset="0"/>
                        </a:rPr>
                        <a:t>Required tools: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Garamond" panose="02020404030301010803" pitchFamily="18" charset="0"/>
                          <a:ea typeface="Calibri" panose="020F0502020204030204" pitchFamily="34" charset="0"/>
                          <a:cs typeface="Times New Roman" panose="02020603050405020304" pitchFamily="18" charset="0"/>
                        </a:rPr>
                        <a:t>pictures of birds, candle, </a:t>
                      </a:r>
                      <a:r>
                        <a:rPr lang="en-US" sz="1600" dirty="0" err="1">
                          <a:effectLst/>
                          <a:latin typeface="Garamond" panose="02020404030301010803" pitchFamily="18" charset="0"/>
                          <a:ea typeface="Calibri" panose="020F0502020204030204" pitchFamily="34" charset="0"/>
                          <a:cs typeface="Times New Roman" panose="02020603050405020304" pitchFamily="18" charset="0"/>
                        </a:rPr>
                        <a:t>Koshi</a:t>
                      </a:r>
                      <a:r>
                        <a:rPr lang="en-US" sz="1600" dirty="0">
                          <a:effectLst/>
                          <a:latin typeface="Garamond" panose="02020404030301010803" pitchFamily="18" charset="0"/>
                          <a:ea typeface="Calibri" panose="020F0502020204030204" pitchFamily="34" charset="0"/>
                          <a:cs typeface="Times New Roman" panose="02020603050405020304" pitchFamily="18" charset="0"/>
                        </a:rPr>
                        <a:t>, feather shaped colored papers, writing instruments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40395603"/>
                  </a:ext>
                </a:extLst>
              </a:tr>
              <a:tr h="853250">
                <a:tc>
                  <a:txBody>
                    <a:bodyPr/>
                    <a:lstStyle/>
                    <a:p>
                      <a:pPr>
                        <a:lnSpc>
                          <a:spcPct val="115000"/>
                        </a:lnSpc>
                        <a:spcAft>
                          <a:spcPts val="0"/>
                        </a:spcAft>
                      </a:pPr>
                      <a:r>
                        <a:rPr lang="en-US" sz="1600" b="1" dirty="0">
                          <a:effectLst/>
                          <a:latin typeface="Garamond" panose="02020404030301010803" pitchFamily="18" charset="0"/>
                          <a:ea typeface="Calibri" panose="020F0502020204030204" pitchFamily="34" charset="0"/>
                          <a:cs typeface="Times New Roman" panose="02020603050405020304" pitchFamily="18" charset="0"/>
                        </a:rPr>
                        <a:t>Entrance to the fairytale space </a:t>
                      </a:r>
                      <a:endParaRPr lang="hu-HU" sz="1600" b="1" dirty="0" smtClean="0">
                        <a:effectLst/>
                        <a:latin typeface="Garamond" panose="02020404030301010803"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600" b="1" dirty="0" smtClean="0">
                          <a:effectLst/>
                          <a:latin typeface="Garamond" panose="02020404030301010803" pitchFamily="18" charset="0"/>
                          <a:ea typeface="Calibri" panose="020F0502020204030204" pitchFamily="34" charset="0"/>
                          <a:cs typeface="Times New Roman" panose="02020603050405020304" pitchFamily="18" charset="0"/>
                        </a:rPr>
                        <a:t>(</a:t>
                      </a:r>
                      <a:r>
                        <a:rPr lang="en-US" sz="1600" b="1" dirty="0">
                          <a:effectLst/>
                          <a:latin typeface="Garamond" panose="02020404030301010803" pitchFamily="18" charset="0"/>
                          <a:ea typeface="Calibri" panose="020F0502020204030204" pitchFamily="34" charset="0"/>
                          <a:cs typeface="Times New Roman" panose="02020603050405020304" pitchFamily="18" charset="0"/>
                        </a:rPr>
                        <a:t>5 minutes</a:t>
                      </a:r>
                      <a:r>
                        <a:rPr lang="en-US" sz="1600" b="1" dirty="0" smtClean="0">
                          <a:effectLst/>
                          <a:latin typeface="Garamond" panose="02020404030301010803" pitchFamily="18" charset="0"/>
                          <a:ea typeface="Calibri" panose="020F0502020204030204" pitchFamily="34" charset="0"/>
                          <a:cs typeface="Times New Roman" panose="02020603050405020304" pitchFamily="18" charset="0"/>
                        </a:rPr>
                        <a:t>)</a:t>
                      </a:r>
                      <a:r>
                        <a:rPr lang="hu-HU" sz="1600" b="1" dirty="0" smtClean="0">
                          <a:effectLst/>
                          <a:latin typeface="Garamond" panose="02020404030301010803" pitchFamily="18" charset="0"/>
                          <a:ea typeface="Calibri" panose="020F0502020204030204" pitchFamily="34" charset="0"/>
                          <a:cs typeface="Times New Roman" panose="02020603050405020304" pitchFamily="18" charset="0"/>
                        </a:rPr>
                        <a:t>:</a:t>
                      </a:r>
                      <a:endParaRPr lang="en-US" sz="1600" b="1" dirty="0">
                        <a:effectLst/>
                        <a:latin typeface="Garamond" panose="02020404030301010803"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Garamond" panose="02020404030301010803" pitchFamily="18" charset="0"/>
                          <a:ea typeface="Calibri" panose="020F0502020204030204" pitchFamily="34" charset="0"/>
                          <a:cs typeface="Times New Roman" panose="02020603050405020304" pitchFamily="18" charset="0"/>
                        </a:rPr>
                        <a:t>Choosing one of the pictures of different flying birds that appeals to the person the most.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18034441"/>
                  </a:ext>
                </a:extLst>
              </a:tr>
              <a:tr h="853250">
                <a:tc>
                  <a:txBody>
                    <a:bodyPr/>
                    <a:lstStyle/>
                    <a:p>
                      <a:pPr>
                        <a:lnSpc>
                          <a:spcPct val="115000"/>
                        </a:lnSpc>
                        <a:spcAft>
                          <a:spcPts val="0"/>
                        </a:spcAft>
                      </a:pPr>
                      <a:r>
                        <a:rPr lang="en-US" sz="1600" b="1" dirty="0">
                          <a:effectLst/>
                          <a:latin typeface="Garamond" panose="02020404030301010803" pitchFamily="18" charset="0"/>
                          <a:ea typeface="Calibri" panose="020F0502020204030204" pitchFamily="34" charset="0"/>
                          <a:cs typeface="Times New Roman" panose="02020603050405020304" pitchFamily="18" charset="0"/>
                        </a:rPr>
                        <a:t>Introduction to the tale </a:t>
                      </a:r>
                      <a:endParaRPr lang="hu-HU" sz="1600" b="1" dirty="0" smtClean="0">
                        <a:effectLst/>
                        <a:latin typeface="Garamond" panose="02020404030301010803"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600" b="1" dirty="0" smtClean="0">
                          <a:effectLst/>
                          <a:latin typeface="Garamond" panose="02020404030301010803" pitchFamily="18" charset="0"/>
                          <a:ea typeface="Calibri" panose="020F0502020204030204" pitchFamily="34" charset="0"/>
                          <a:cs typeface="Times New Roman" panose="02020603050405020304" pitchFamily="18" charset="0"/>
                        </a:rPr>
                        <a:t>(</a:t>
                      </a:r>
                      <a:r>
                        <a:rPr lang="en-US" sz="1600" b="1" dirty="0">
                          <a:effectLst/>
                          <a:latin typeface="Garamond" panose="02020404030301010803" pitchFamily="18" charset="0"/>
                          <a:ea typeface="Calibri" panose="020F0502020204030204" pitchFamily="34" charset="0"/>
                          <a:cs typeface="Times New Roman" panose="02020603050405020304" pitchFamily="18" charset="0"/>
                        </a:rPr>
                        <a:t>5 minutes):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Garamond" panose="02020404030301010803" pitchFamily="18" charset="0"/>
                          <a:ea typeface="Calibri" panose="020F0502020204030204" pitchFamily="34" charset="0"/>
                          <a:cs typeface="Times New Roman" panose="02020603050405020304" pitchFamily="18" charset="0"/>
                        </a:rPr>
                        <a:t>What comes to mind about the word flying?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93814624"/>
                  </a:ext>
                </a:extLst>
              </a:tr>
              <a:tr h="791349">
                <a:tc>
                  <a:txBody>
                    <a:bodyPr/>
                    <a:lstStyle/>
                    <a:p>
                      <a:pPr>
                        <a:lnSpc>
                          <a:spcPct val="115000"/>
                        </a:lnSpc>
                        <a:spcAft>
                          <a:spcPts val="0"/>
                        </a:spcAft>
                      </a:pPr>
                      <a:r>
                        <a:rPr lang="en-US" sz="1600" b="1" dirty="0">
                          <a:effectLst/>
                          <a:latin typeface="Garamond" panose="02020404030301010803" pitchFamily="18" charset="0"/>
                          <a:ea typeface="Calibri" panose="020F0502020204030204" pitchFamily="34" charset="0"/>
                          <a:cs typeface="Times New Roman" panose="02020603050405020304" pitchFamily="18" charset="0"/>
                        </a:rPr>
                        <a:t>Story telling </a:t>
                      </a:r>
                      <a:endParaRPr lang="hu-HU" sz="1600" b="1" dirty="0" smtClean="0">
                        <a:effectLst/>
                        <a:latin typeface="Garamond" panose="02020404030301010803"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600" b="1" dirty="0" smtClean="0">
                          <a:effectLst/>
                          <a:latin typeface="Garamond" panose="02020404030301010803" pitchFamily="18" charset="0"/>
                          <a:ea typeface="Calibri" panose="020F0502020204030204" pitchFamily="34" charset="0"/>
                          <a:cs typeface="Times New Roman" panose="02020603050405020304" pitchFamily="18" charset="0"/>
                        </a:rPr>
                        <a:t>(</a:t>
                      </a:r>
                      <a:r>
                        <a:rPr lang="en-US" sz="1600" b="1" dirty="0">
                          <a:effectLst/>
                          <a:latin typeface="Garamond" panose="02020404030301010803" pitchFamily="18" charset="0"/>
                          <a:ea typeface="Calibri" panose="020F0502020204030204" pitchFamily="34" charset="0"/>
                          <a:cs typeface="Times New Roman" panose="02020603050405020304" pitchFamily="18" charset="0"/>
                        </a:rPr>
                        <a:t>7 minutes):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600" dirty="0">
                          <a:effectLst/>
                          <a:latin typeface="Garamond" panose="02020404030301010803" pitchFamily="18" charset="0"/>
                          <a:ea typeface="Calibri" panose="020F0502020204030204" pitchFamily="34" charset="0"/>
                          <a:cs typeface="Times New Roman" panose="02020603050405020304" pitchFamily="18" charset="0"/>
                        </a:rPr>
                        <a:t>I am reminded of a story about flying. Can I tell?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50593080"/>
                  </a:ext>
                </a:extLst>
              </a:tr>
            </a:tbl>
          </a:graphicData>
        </a:graphic>
      </p:graphicFrame>
    </p:spTree>
    <p:extLst>
      <p:ext uri="{BB962C8B-B14F-4D97-AF65-F5344CB8AC3E}">
        <p14:creationId xmlns:p14="http://schemas.microsoft.com/office/powerpoint/2010/main" xmlns="" val="4347093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áblázat 3"/>
          <p:cNvGraphicFramePr>
            <a:graphicFrameLocks noGrp="1"/>
          </p:cNvGraphicFramePr>
          <p:nvPr>
            <p:extLst>
              <p:ext uri="{D42A27DB-BD31-4B8C-83A1-F6EECF244321}">
                <p14:modId xmlns:p14="http://schemas.microsoft.com/office/powerpoint/2010/main" xmlns="" val="3078608927"/>
              </p:ext>
            </p:extLst>
          </p:nvPr>
        </p:nvGraphicFramePr>
        <p:xfrm>
          <a:off x="467544" y="764704"/>
          <a:ext cx="8136904" cy="5545162"/>
        </p:xfrm>
        <a:graphic>
          <a:graphicData uri="http://schemas.openxmlformats.org/drawingml/2006/table">
            <a:tbl>
              <a:tblPr firstRow="1" firstCol="1" bandRow="1"/>
              <a:tblGrid>
                <a:gridCol w="1650367">
                  <a:extLst>
                    <a:ext uri="{9D8B030D-6E8A-4147-A177-3AD203B41FA5}">
                      <a16:colId xmlns:a16="http://schemas.microsoft.com/office/drawing/2014/main" xmlns="" val="1357572906"/>
                    </a:ext>
                  </a:extLst>
                </a:gridCol>
                <a:gridCol w="6486537">
                  <a:extLst>
                    <a:ext uri="{9D8B030D-6E8A-4147-A177-3AD203B41FA5}">
                      <a16:colId xmlns:a16="http://schemas.microsoft.com/office/drawing/2014/main" xmlns="" val="2925602114"/>
                    </a:ext>
                  </a:extLst>
                </a:gridCol>
              </a:tblGrid>
              <a:tr h="3311924">
                <a:tc>
                  <a:txBody>
                    <a:bodyPr/>
                    <a:lstStyle/>
                    <a:p>
                      <a:pPr>
                        <a:lnSpc>
                          <a:spcPct val="115000"/>
                        </a:lnSpc>
                        <a:spcAft>
                          <a:spcPts val="0"/>
                        </a:spcAft>
                      </a:pPr>
                      <a:r>
                        <a:rPr lang="en-US" sz="1800" dirty="0">
                          <a:effectLst/>
                          <a:latin typeface="Garamond" panose="02020404030301010803" pitchFamily="18" charset="0"/>
                          <a:ea typeface="Calibri" panose="020F0502020204030204" pitchFamily="34" charset="0"/>
                          <a:cs typeface="Times New Roman" panose="02020603050405020304" pitchFamily="18" charset="0"/>
                        </a:rPr>
                        <a:t>Processing </a:t>
                      </a:r>
                      <a:endParaRPr lang="hu-HU" sz="1800" dirty="0" smtClean="0">
                        <a:effectLst/>
                        <a:latin typeface="Garamond" panose="02020404030301010803"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dirty="0" smtClean="0">
                          <a:effectLst/>
                          <a:latin typeface="Garamond" panose="02020404030301010803" pitchFamily="18" charset="0"/>
                          <a:ea typeface="Calibri" panose="020F0502020204030204" pitchFamily="34" charset="0"/>
                          <a:cs typeface="Times New Roman" panose="02020603050405020304" pitchFamily="18" charset="0"/>
                        </a:rPr>
                        <a:t>(</a:t>
                      </a:r>
                      <a:r>
                        <a:rPr lang="en-US" sz="1800" dirty="0">
                          <a:effectLst/>
                          <a:latin typeface="Garamond" panose="02020404030301010803" pitchFamily="18" charset="0"/>
                          <a:ea typeface="Calibri" panose="020F0502020204030204" pitchFamily="34" charset="0"/>
                          <a:cs typeface="Times New Roman" panose="02020603050405020304" pitchFamily="18" charset="0"/>
                        </a:rPr>
                        <a:t>12 minutes):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a:effectLst/>
                          <a:latin typeface="Garamond" panose="02020404030301010803" pitchFamily="18" charset="0"/>
                          <a:ea typeface="Calibri" panose="020F0502020204030204" pitchFamily="34" charset="0"/>
                          <a:cs typeface="Times New Roman" panose="02020603050405020304" pitchFamily="18" charset="0"/>
                        </a:rPr>
                        <a:t>Focus questions, of which we ask questions tailored to the current mood of the group: </a:t>
                      </a:r>
                    </a:p>
                    <a:p>
                      <a:pPr>
                        <a:lnSpc>
                          <a:spcPct val="115000"/>
                        </a:lnSpc>
                        <a:spcAft>
                          <a:spcPts val="0"/>
                        </a:spcAft>
                      </a:pPr>
                      <a:r>
                        <a:rPr lang="en-US" sz="1800" dirty="0">
                          <a:effectLst/>
                          <a:latin typeface="Garamond" panose="02020404030301010803" pitchFamily="18" charset="0"/>
                          <a:ea typeface="Calibri" panose="020F0502020204030204" pitchFamily="34" charset="0"/>
                          <a:cs typeface="Times New Roman" panose="02020603050405020304" pitchFamily="18" charset="0"/>
                        </a:rPr>
                        <a:t>1. What happens in this tale?</a:t>
                      </a:r>
                    </a:p>
                    <a:p>
                      <a:pPr>
                        <a:lnSpc>
                          <a:spcPct val="115000"/>
                        </a:lnSpc>
                        <a:spcAft>
                          <a:spcPts val="0"/>
                        </a:spcAft>
                      </a:pPr>
                      <a:r>
                        <a:rPr lang="en-US" sz="1800" dirty="0">
                          <a:effectLst/>
                          <a:latin typeface="Garamond" panose="02020404030301010803" pitchFamily="18" charset="0"/>
                          <a:ea typeface="Calibri" panose="020F0502020204030204" pitchFamily="34" charset="0"/>
                          <a:cs typeface="Times New Roman" panose="02020603050405020304" pitchFamily="18" charset="0"/>
                        </a:rPr>
                        <a:t>2. What is the conflict of this tale?</a:t>
                      </a:r>
                    </a:p>
                    <a:p>
                      <a:pPr>
                        <a:lnSpc>
                          <a:spcPct val="115000"/>
                        </a:lnSpc>
                        <a:spcAft>
                          <a:spcPts val="0"/>
                        </a:spcAft>
                      </a:pPr>
                      <a:r>
                        <a:rPr lang="en-US" sz="1800" dirty="0">
                          <a:effectLst/>
                          <a:latin typeface="Garamond" panose="02020404030301010803" pitchFamily="18" charset="0"/>
                          <a:ea typeface="Calibri" panose="020F0502020204030204" pitchFamily="34" charset="0"/>
                          <a:cs typeface="Times New Roman" panose="02020603050405020304" pitchFamily="18" charset="0"/>
                        </a:rPr>
                        <a:t>3. Why did </a:t>
                      </a:r>
                      <a:r>
                        <a:rPr lang="en-US" sz="1800" dirty="0" err="1">
                          <a:effectLst/>
                          <a:latin typeface="Garamond" panose="02020404030301010803" pitchFamily="18" charset="0"/>
                          <a:ea typeface="Calibri" panose="020F0502020204030204" pitchFamily="34" charset="0"/>
                          <a:cs typeface="Times New Roman" panose="02020603050405020304" pitchFamily="18" charset="0"/>
                        </a:rPr>
                        <a:t>Lotilko</a:t>
                      </a:r>
                      <a:r>
                        <a:rPr lang="en-US" sz="1800" dirty="0">
                          <a:effectLst/>
                          <a:latin typeface="Garamond" panose="02020404030301010803" pitchFamily="18" charset="0"/>
                          <a:ea typeface="Calibri" panose="020F0502020204030204" pitchFamily="34" charset="0"/>
                          <a:cs typeface="Times New Roman" panose="02020603050405020304" pitchFamily="18" charset="0"/>
                        </a:rPr>
                        <a:t> get into trouble?</a:t>
                      </a:r>
                    </a:p>
                    <a:p>
                      <a:pPr>
                        <a:lnSpc>
                          <a:spcPct val="115000"/>
                        </a:lnSpc>
                        <a:spcAft>
                          <a:spcPts val="0"/>
                        </a:spcAft>
                      </a:pPr>
                      <a:r>
                        <a:rPr lang="en-US" sz="1800" dirty="0">
                          <a:effectLst/>
                          <a:latin typeface="Garamond" panose="02020404030301010803" pitchFamily="18" charset="0"/>
                          <a:ea typeface="Calibri" panose="020F0502020204030204" pitchFamily="34" charset="0"/>
                          <a:cs typeface="Times New Roman" panose="02020603050405020304" pitchFamily="18" charset="0"/>
                        </a:rPr>
                        <a:t>4. What causes the tension in this tale?</a:t>
                      </a:r>
                    </a:p>
                    <a:p>
                      <a:pPr>
                        <a:lnSpc>
                          <a:spcPct val="115000"/>
                        </a:lnSpc>
                        <a:spcAft>
                          <a:spcPts val="0"/>
                        </a:spcAft>
                      </a:pPr>
                      <a:r>
                        <a:rPr lang="en-US" sz="1800" dirty="0">
                          <a:effectLst/>
                          <a:latin typeface="Garamond" panose="02020404030301010803" pitchFamily="18" charset="0"/>
                          <a:ea typeface="Calibri" panose="020F0502020204030204" pitchFamily="34" charset="0"/>
                          <a:cs typeface="Times New Roman" panose="02020603050405020304" pitchFamily="18" charset="0"/>
                        </a:rPr>
                        <a:t>5. What is at stake in the story?</a:t>
                      </a:r>
                    </a:p>
                    <a:p>
                      <a:pPr>
                        <a:lnSpc>
                          <a:spcPct val="115000"/>
                        </a:lnSpc>
                        <a:spcAft>
                          <a:spcPts val="0"/>
                        </a:spcAft>
                      </a:pPr>
                      <a:r>
                        <a:rPr lang="en-US" sz="1800" dirty="0">
                          <a:effectLst/>
                          <a:latin typeface="Garamond" panose="02020404030301010803" pitchFamily="18" charset="0"/>
                          <a:ea typeface="Calibri" panose="020F0502020204030204" pitchFamily="34" charset="0"/>
                          <a:cs typeface="Times New Roman" panose="02020603050405020304" pitchFamily="18" charset="0"/>
                        </a:rPr>
                        <a:t>6. Who or who are the helpers here?</a:t>
                      </a:r>
                    </a:p>
                    <a:p>
                      <a:pPr>
                        <a:lnSpc>
                          <a:spcPct val="115000"/>
                        </a:lnSpc>
                        <a:spcAft>
                          <a:spcPts val="0"/>
                        </a:spcAft>
                      </a:pPr>
                      <a:r>
                        <a:rPr lang="en-US" sz="1800" dirty="0">
                          <a:effectLst/>
                          <a:latin typeface="Garamond" panose="02020404030301010803" pitchFamily="18" charset="0"/>
                          <a:ea typeface="Calibri" panose="020F0502020204030204" pitchFamily="34" charset="0"/>
                          <a:cs typeface="Times New Roman" panose="02020603050405020304" pitchFamily="18" charset="0"/>
                        </a:rPr>
                        <a:t>7. Could it be otherwise?</a:t>
                      </a:r>
                    </a:p>
                    <a:p>
                      <a:pPr>
                        <a:lnSpc>
                          <a:spcPct val="115000"/>
                        </a:lnSpc>
                        <a:spcAft>
                          <a:spcPts val="0"/>
                        </a:spcAft>
                      </a:pPr>
                      <a:r>
                        <a:rPr lang="en-US" sz="1800" dirty="0">
                          <a:effectLst/>
                          <a:latin typeface="Garamond" panose="02020404030301010803" pitchFamily="18" charset="0"/>
                          <a:ea typeface="Calibri" panose="020F0502020204030204" pitchFamily="34" charset="0"/>
                          <a:cs typeface="Times New Roman" panose="02020603050405020304" pitchFamily="18" charset="0"/>
                        </a:rPr>
                        <a:t>8. Is there an opponent in the tale? Who is?</a:t>
                      </a:r>
                    </a:p>
                    <a:p>
                      <a:pPr>
                        <a:lnSpc>
                          <a:spcPct val="115000"/>
                        </a:lnSpc>
                        <a:spcAft>
                          <a:spcPts val="0"/>
                        </a:spcAft>
                      </a:pPr>
                      <a:r>
                        <a:rPr lang="en-US" sz="1800" dirty="0">
                          <a:effectLst/>
                          <a:latin typeface="Garamond" panose="02020404030301010803" pitchFamily="18" charset="0"/>
                          <a:ea typeface="Calibri" panose="020F0502020204030204" pitchFamily="34" charset="0"/>
                          <a:cs typeface="Times New Roman" panose="02020603050405020304" pitchFamily="18" charset="0"/>
                        </a:rPr>
                        <a:t>9. Is there an important sentence or scene that you would highlight?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17196572"/>
                  </a:ext>
                </a:extLst>
              </a:tr>
              <a:tr h="1195351">
                <a:tc>
                  <a:txBody>
                    <a:bodyPr/>
                    <a:lstStyle/>
                    <a:p>
                      <a:pPr>
                        <a:lnSpc>
                          <a:spcPct val="115000"/>
                        </a:lnSpc>
                        <a:spcAft>
                          <a:spcPts val="0"/>
                        </a:spcAft>
                      </a:pPr>
                      <a:r>
                        <a:rPr lang="en-US" sz="1800" dirty="0">
                          <a:effectLst/>
                          <a:latin typeface="Garamond" panose="02020404030301010803" pitchFamily="18" charset="0"/>
                          <a:ea typeface="Calibri" panose="020F0502020204030204" pitchFamily="34" charset="0"/>
                          <a:cs typeface="Times New Roman" panose="02020603050405020304" pitchFamily="18" charset="0"/>
                        </a:rPr>
                        <a:t>Related activity </a:t>
                      </a:r>
                      <a:endParaRPr lang="hu-HU" sz="1800" dirty="0" smtClean="0">
                        <a:effectLst/>
                        <a:latin typeface="Garamond" panose="02020404030301010803"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dirty="0" smtClean="0">
                          <a:effectLst/>
                          <a:latin typeface="Garamond" panose="02020404030301010803" pitchFamily="18" charset="0"/>
                          <a:ea typeface="Calibri" panose="020F0502020204030204" pitchFamily="34" charset="0"/>
                          <a:cs typeface="Times New Roman" panose="02020603050405020304" pitchFamily="18" charset="0"/>
                        </a:rPr>
                        <a:t>(</a:t>
                      </a:r>
                      <a:r>
                        <a:rPr lang="en-US" sz="1800" dirty="0">
                          <a:effectLst/>
                          <a:latin typeface="Garamond" panose="02020404030301010803" pitchFamily="18" charset="0"/>
                          <a:ea typeface="Calibri" panose="020F0502020204030204" pitchFamily="34" charset="0"/>
                          <a:cs typeface="Times New Roman" panose="02020603050405020304" pitchFamily="18" charset="0"/>
                        </a:rPr>
                        <a:t>11 minutes):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a:effectLst/>
                          <a:latin typeface="Garamond" panose="02020404030301010803" pitchFamily="18" charset="0"/>
                          <a:ea typeface="Calibri" panose="020F0502020204030204" pitchFamily="34" charset="0"/>
                          <a:cs typeface="Times New Roman" panose="02020603050405020304" pitchFamily="18" charset="0"/>
                        </a:rPr>
                        <a:t>They are given feather shaped papers on which are written what are the things that give them wings, that take them forward, that help them achieve their goals. Everyone writes as much as they want. We share these with each other.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61143444"/>
                  </a:ext>
                </a:extLst>
              </a:tr>
              <a:tr h="813142">
                <a:tc>
                  <a:txBody>
                    <a:bodyPr/>
                    <a:lstStyle/>
                    <a:p>
                      <a:pPr>
                        <a:lnSpc>
                          <a:spcPct val="115000"/>
                        </a:lnSpc>
                        <a:spcAft>
                          <a:spcPts val="0"/>
                        </a:spcAft>
                      </a:pPr>
                      <a:r>
                        <a:rPr lang="en-US" sz="1800" dirty="0">
                          <a:effectLst/>
                          <a:latin typeface="Garamond" panose="02020404030301010803" pitchFamily="18" charset="0"/>
                          <a:ea typeface="Calibri" panose="020F0502020204030204" pitchFamily="34" charset="0"/>
                          <a:cs typeface="Times New Roman" panose="02020603050405020304" pitchFamily="18" charset="0"/>
                        </a:rPr>
                        <a:t>Exit from the tale </a:t>
                      </a:r>
                      <a:r>
                        <a:rPr lang="en-US" sz="1800" dirty="0" smtClean="0">
                          <a:effectLst/>
                          <a:latin typeface="Garamond" panose="02020404030301010803" pitchFamily="18" charset="0"/>
                          <a:ea typeface="Calibri" panose="020F0502020204030204" pitchFamily="34" charset="0"/>
                          <a:cs typeface="Times New Roman" panose="02020603050405020304" pitchFamily="18" charset="0"/>
                        </a:rPr>
                        <a:t>(</a:t>
                      </a:r>
                      <a:r>
                        <a:rPr lang="en-US" sz="1800" dirty="0">
                          <a:effectLst/>
                          <a:latin typeface="Garamond" panose="02020404030301010803" pitchFamily="18" charset="0"/>
                          <a:ea typeface="Calibri" panose="020F0502020204030204" pitchFamily="34" charset="0"/>
                          <a:cs typeface="Times New Roman" panose="02020603050405020304" pitchFamily="18" charset="0"/>
                        </a:rPr>
                        <a:t>5 minutes):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a:effectLst/>
                          <a:latin typeface="Garamond" panose="02020404030301010803" pitchFamily="18" charset="0"/>
                          <a:ea typeface="Calibri" panose="020F0502020204030204" pitchFamily="34" charset="0"/>
                          <a:cs typeface="Times New Roman" panose="02020603050405020304" pitchFamily="18" charset="0"/>
                        </a:rPr>
                        <a:t>Workshop feedback. They can take their own feathers with them.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89896474"/>
                  </a:ext>
                </a:extLst>
              </a:tr>
            </a:tbl>
          </a:graphicData>
        </a:graphic>
      </p:graphicFrame>
    </p:spTree>
    <p:extLst>
      <p:ext uri="{BB962C8B-B14F-4D97-AF65-F5344CB8AC3E}">
        <p14:creationId xmlns:p14="http://schemas.microsoft.com/office/powerpoint/2010/main" xmlns="" val="16486837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446856" y="980728"/>
            <a:ext cx="8229600" cy="5112568"/>
          </a:xfrm>
        </p:spPr>
        <p:txBody>
          <a:bodyPr>
            <a:normAutofit/>
          </a:bodyPr>
          <a:lstStyle/>
          <a:p>
            <a:pPr marL="0" indent="0">
              <a:buNone/>
            </a:pPr>
            <a:r>
              <a:rPr lang="en-US" sz="2400" dirty="0">
                <a:latin typeface="Garamond" panose="02020404030301010803" pitchFamily="18" charset="0"/>
              </a:rPr>
              <a:t>I introduced the story with the following sentence: I know a story in which flying and the wings needed to fly play an important role. Can I tell it? </a:t>
            </a:r>
            <a:endParaRPr lang="hu-HU" sz="2400" dirty="0" smtClean="0">
              <a:latin typeface="Garamond" panose="02020404030301010803" pitchFamily="18" charset="0"/>
            </a:endParaRPr>
          </a:p>
          <a:p>
            <a:pPr marL="0" indent="0">
              <a:buNone/>
            </a:pPr>
            <a:endParaRPr lang="en-US" sz="2400" dirty="0">
              <a:latin typeface="Garamond" panose="02020404030301010803" pitchFamily="18" charset="0"/>
            </a:endParaRPr>
          </a:p>
          <a:p>
            <a:pPr marL="0" indent="0">
              <a:buNone/>
            </a:pPr>
            <a:r>
              <a:rPr lang="en-US" sz="2400" dirty="0">
                <a:latin typeface="Garamond" panose="02020404030301010803" pitchFamily="18" charset="0"/>
              </a:rPr>
              <a:t>This is the time to light the candle in the middle of the room, embedded in the shawl nest. Reminiscent of the old days, when people would gather around a fire and listen to the storyteller, who would tell stories and pass on to the next generation the experience of the previous generation in pictures. </a:t>
            </a:r>
            <a:endParaRPr lang="hu-HU" sz="2400" dirty="0" smtClean="0">
              <a:latin typeface="Garamond" panose="02020404030301010803" pitchFamily="18" charset="0"/>
            </a:endParaRPr>
          </a:p>
          <a:p>
            <a:pPr marL="0" indent="0">
              <a:buNone/>
            </a:pPr>
            <a:endParaRPr lang="hu-HU" sz="2400" dirty="0">
              <a:latin typeface="Garamond" panose="02020404030301010803" pitchFamily="18" charset="0"/>
            </a:endParaRPr>
          </a:p>
          <a:p>
            <a:pPr marL="0" indent="0">
              <a:buNone/>
            </a:pPr>
            <a:r>
              <a:rPr lang="en-US" sz="2400" dirty="0" smtClean="0">
                <a:latin typeface="Garamond" panose="02020404030301010803" pitchFamily="18" charset="0"/>
              </a:rPr>
              <a:t>After </a:t>
            </a:r>
            <a:r>
              <a:rPr lang="en-US" sz="2400" dirty="0">
                <a:latin typeface="Garamond" panose="02020404030301010803" pitchFamily="18" charset="0"/>
              </a:rPr>
              <a:t>lighting the candle, I take out the </a:t>
            </a:r>
            <a:r>
              <a:rPr lang="en-US" sz="2400" dirty="0" err="1">
                <a:latin typeface="Garamond" panose="02020404030301010803" pitchFamily="18" charset="0"/>
              </a:rPr>
              <a:t>Koshi</a:t>
            </a:r>
            <a:r>
              <a:rPr lang="en-US" sz="2400" dirty="0">
                <a:latin typeface="Garamond" panose="02020404030301010803" pitchFamily="18" charset="0"/>
              </a:rPr>
              <a:t> and ring it a few times. </a:t>
            </a:r>
          </a:p>
        </p:txBody>
      </p:sp>
    </p:spTree>
    <p:extLst>
      <p:ext uri="{BB962C8B-B14F-4D97-AF65-F5344CB8AC3E}">
        <p14:creationId xmlns:p14="http://schemas.microsoft.com/office/powerpoint/2010/main" xmlns="" val="17863681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cstate="print"/>
          <a:stretch>
            <a:fillRect/>
          </a:stretch>
        </p:blipFill>
        <p:spPr>
          <a:xfrm>
            <a:off x="1331640" y="764704"/>
            <a:ext cx="6768752" cy="5402088"/>
          </a:xfrm>
          <a:prstGeom prst="rect">
            <a:avLst/>
          </a:prstGeom>
        </p:spPr>
      </p:pic>
    </p:spTree>
    <p:extLst>
      <p:ext uri="{BB962C8B-B14F-4D97-AF65-F5344CB8AC3E}">
        <p14:creationId xmlns:p14="http://schemas.microsoft.com/office/powerpoint/2010/main" xmlns="" val="32699870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p:cNvPicPr>
            <a:picLocks noChangeAspect="1"/>
          </p:cNvPicPr>
          <p:nvPr/>
        </p:nvPicPr>
        <p:blipFill>
          <a:blip r:embed="rId2" cstate="print"/>
          <a:stretch>
            <a:fillRect/>
          </a:stretch>
        </p:blipFill>
        <p:spPr>
          <a:xfrm>
            <a:off x="2339752" y="836712"/>
            <a:ext cx="4792564" cy="5329735"/>
          </a:xfrm>
          <a:prstGeom prst="rect">
            <a:avLst/>
          </a:prstGeom>
        </p:spPr>
      </p:pic>
    </p:spTree>
    <p:extLst>
      <p:ext uri="{BB962C8B-B14F-4D97-AF65-F5344CB8AC3E}">
        <p14:creationId xmlns:p14="http://schemas.microsoft.com/office/powerpoint/2010/main" xmlns="" val="28631752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09340" y="951856"/>
            <a:ext cx="8925318" cy="5174307"/>
          </a:xfrm>
        </p:spPr>
        <p:txBody>
          <a:bodyPr>
            <a:normAutofit lnSpcReduction="10000"/>
          </a:bodyPr>
          <a:lstStyle/>
          <a:p>
            <a:pPr marL="0" indent="0">
              <a:buNone/>
            </a:pPr>
            <a:r>
              <a:rPr lang="en-US" sz="2100" dirty="0">
                <a:latin typeface="Garamond" panose="02020404030301010803" pitchFamily="18" charset="0"/>
              </a:rPr>
              <a:t>The </a:t>
            </a:r>
            <a:r>
              <a:rPr lang="en-US" sz="2100" dirty="0" err="1">
                <a:latin typeface="Garamond" panose="02020404030301010803" pitchFamily="18" charset="0"/>
              </a:rPr>
              <a:t>Koshi</a:t>
            </a:r>
            <a:r>
              <a:rPr lang="en-US" sz="2100" dirty="0">
                <a:latin typeface="Garamond" panose="02020404030301010803" pitchFamily="18" charset="0"/>
              </a:rPr>
              <a:t> is a high quality, authentic wind chime, handmade in the foothills of the Pyrenees. The wind chime is the result of meticulous and precise craftsmanship. This instrument was designed to invoke the four elements: Earth, Water, Fire and Wind. The sound of the </a:t>
            </a:r>
            <a:r>
              <a:rPr lang="en-US" sz="2100" dirty="0" err="1">
                <a:latin typeface="Garamond" panose="02020404030301010803" pitchFamily="18" charset="0"/>
              </a:rPr>
              <a:t>Koshi</a:t>
            </a:r>
            <a:r>
              <a:rPr lang="en-US" sz="2100" dirty="0">
                <a:latin typeface="Garamond" panose="02020404030301010803" pitchFamily="18" charset="0"/>
              </a:rPr>
              <a:t> is reminiscent of bells. </a:t>
            </a:r>
          </a:p>
          <a:p>
            <a:pPr marL="0" indent="0">
              <a:buNone/>
            </a:pPr>
            <a:endParaRPr lang="hu-HU" sz="2100" dirty="0" smtClean="0">
              <a:latin typeface="Garamond" panose="02020404030301010803" pitchFamily="18" charset="0"/>
            </a:endParaRPr>
          </a:p>
          <a:p>
            <a:pPr marL="0" indent="0">
              <a:buNone/>
            </a:pPr>
            <a:r>
              <a:rPr lang="en-US" sz="2100" dirty="0" smtClean="0">
                <a:latin typeface="Garamond" panose="02020404030301010803" pitchFamily="18" charset="0"/>
              </a:rPr>
              <a:t>The </a:t>
            </a:r>
            <a:r>
              <a:rPr lang="en-US" sz="2100" dirty="0">
                <a:latin typeface="Garamond" panose="02020404030301010803" pitchFamily="18" charset="0"/>
              </a:rPr>
              <a:t>wind chime is made by welding eight tuning rods with silver onto a metal plate, which is placed on the bottom of a resonant tube made of bamboo fibers, which is treated with natural oil. Precise tuning produces clear, richly overtones. The overtones of the shorter staves gradually dominate, creating a nice foundation, resulting in a harmonious sound. </a:t>
            </a:r>
          </a:p>
          <a:p>
            <a:pPr marL="0" indent="0">
              <a:buNone/>
            </a:pPr>
            <a:endParaRPr lang="hu-HU" sz="2100" dirty="0" smtClean="0">
              <a:latin typeface="Garamond" panose="02020404030301010803" pitchFamily="18" charset="0"/>
            </a:endParaRPr>
          </a:p>
          <a:p>
            <a:pPr marL="0" indent="0">
              <a:buNone/>
            </a:pPr>
            <a:r>
              <a:rPr lang="en-US" sz="2100" dirty="0" smtClean="0">
                <a:latin typeface="Garamond" panose="02020404030301010803" pitchFamily="18" charset="0"/>
              </a:rPr>
              <a:t>With </a:t>
            </a:r>
            <a:r>
              <a:rPr lang="en-US" sz="2100" dirty="0">
                <a:latin typeface="Garamond" panose="02020404030301010803" pitchFamily="18" charset="0"/>
              </a:rPr>
              <a:t>the </a:t>
            </a:r>
            <a:r>
              <a:rPr lang="en-US" sz="2100" dirty="0" err="1">
                <a:latin typeface="Garamond" panose="02020404030301010803" pitchFamily="18" charset="0"/>
              </a:rPr>
              <a:t>Koshi's</a:t>
            </a:r>
            <a:r>
              <a:rPr lang="en-US" sz="2100" dirty="0">
                <a:latin typeface="Garamond" panose="02020404030301010803" pitchFamily="18" charset="0"/>
              </a:rPr>
              <a:t> delicate string movement, the instrument's crystal clear relaxing tone is astonishing.</a:t>
            </a:r>
          </a:p>
          <a:p>
            <a:pPr marL="0" indent="0">
              <a:buNone/>
            </a:pPr>
            <a:endParaRPr lang="hu-HU" sz="2100" dirty="0" smtClean="0">
              <a:latin typeface="Garamond" panose="02020404030301010803" pitchFamily="18" charset="0"/>
            </a:endParaRPr>
          </a:p>
          <a:p>
            <a:pPr marL="0" indent="0">
              <a:buNone/>
            </a:pPr>
            <a:r>
              <a:rPr lang="en-US" sz="2100" dirty="0" smtClean="0">
                <a:latin typeface="Garamond" panose="02020404030301010803" pitchFamily="18" charset="0"/>
              </a:rPr>
              <a:t>The </a:t>
            </a:r>
            <a:r>
              <a:rPr lang="en-US" sz="2100" dirty="0">
                <a:latin typeface="Garamond" panose="02020404030301010803" pitchFamily="18" charset="0"/>
              </a:rPr>
              <a:t>function of using a </a:t>
            </a:r>
            <a:r>
              <a:rPr lang="en-US" sz="2100" dirty="0" err="1">
                <a:latin typeface="Garamond" panose="02020404030301010803" pitchFamily="18" charset="0"/>
              </a:rPr>
              <a:t>Koshi</a:t>
            </a:r>
            <a:r>
              <a:rPr lang="en-US" sz="2100" dirty="0">
                <a:latin typeface="Garamond" panose="02020404030301010803" pitchFamily="18" charset="0"/>
              </a:rPr>
              <a:t> is to facilitate and support the development of a story-listening trance, to start the alignment of the right and left hemisphere.</a:t>
            </a:r>
          </a:p>
          <a:p>
            <a:pPr marL="0" indent="0">
              <a:buNone/>
            </a:pPr>
            <a:endParaRPr lang="en-US" sz="1400" dirty="0"/>
          </a:p>
        </p:txBody>
      </p:sp>
    </p:spTree>
    <p:extLst>
      <p:ext uri="{BB962C8B-B14F-4D97-AF65-F5344CB8AC3E}">
        <p14:creationId xmlns:p14="http://schemas.microsoft.com/office/powerpoint/2010/main" xmlns="" val="40079761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79194" y="980728"/>
            <a:ext cx="8229600" cy="292894"/>
          </a:xfrm>
        </p:spPr>
        <p:txBody>
          <a:bodyPr>
            <a:noAutofit/>
          </a:bodyPr>
          <a:lstStyle/>
          <a:p>
            <a:r>
              <a:rPr lang="en-US" sz="2800" b="1" dirty="0" err="1">
                <a:latin typeface="Garamond" panose="02020404030301010803" pitchFamily="18" charset="0"/>
              </a:rPr>
              <a:t>Lotilko’s</a:t>
            </a:r>
            <a:r>
              <a:rPr lang="en-US" sz="2800" b="1" dirty="0">
                <a:latin typeface="Garamond" panose="02020404030301010803" pitchFamily="18" charset="0"/>
              </a:rPr>
              <a:t> Wings (</a:t>
            </a:r>
            <a:r>
              <a:rPr lang="en-US" sz="2800" b="1" dirty="0" err="1">
                <a:latin typeface="Garamond" panose="02020404030301010803" pitchFamily="18" charset="0"/>
              </a:rPr>
              <a:t>Tunguz</a:t>
            </a:r>
            <a:r>
              <a:rPr lang="en-US" sz="2800" b="1" dirty="0">
                <a:latin typeface="Garamond" panose="02020404030301010803" pitchFamily="18" charset="0"/>
              </a:rPr>
              <a:t>-Siberian folktale) </a:t>
            </a:r>
          </a:p>
        </p:txBody>
      </p:sp>
      <p:pic>
        <p:nvPicPr>
          <p:cNvPr id="5" name="Kép 4"/>
          <p:cNvPicPr>
            <a:picLocks noChangeAspect="1"/>
          </p:cNvPicPr>
          <p:nvPr/>
        </p:nvPicPr>
        <p:blipFill>
          <a:blip r:embed="rId2" cstate="print"/>
          <a:stretch>
            <a:fillRect/>
          </a:stretch>
        </p:blipFill>
        <p:spPr>
          <a:xfrm>
            <a:off x="2771800" y="1419126"/>
            <a:ext cx="3318137" cy="4716304"/>
          </a:xfrm>
          <a:prstGeom prst="rect">
            <a:avLst/>
          </a:prstGeom>
        </p:spPr>
      </p:pic>
    </p:spTree>
    <p:extLst>
      <p:ext uri="{BB962C8B-B14F-4D97-AF65-F5344CB8AC3E}">
        <p14:creationId xmlns:p14="http://schemas.microsoft.com/office/powerpoint/2010/main" xmlns="" val="40017019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85039" y="980728"/>
            <a:ext cx="9035055" cy="5308953"/>
          </a:xfrm>
        </p:spPr>
        <p:txBody>
          <a:bodyPr>
            <a:normAutofit/>
          </a:bodyPr>
          <a:lstStyle/>
          <a:p>
            <a:pPr marL="0" indent="0">
              <a:buNone/>
            </a:pPr>
            <a:r>
              <a:rPr lang="en-US" sz="2400" dirty="0" err="1">
                <a:latin typeface="Garamond" panose="02020404030301010803" pitchFamily="18" charset="0"/>
              </a:rPr>
              <a:t>Lotilko</a:t>
            </a:r>
            <a:r>
              <a:rPr lang="en-US" sz="2400" dirty="0">
                <a:latin typeface="Garamond" panose="02020404030301010803" pitchFamily="18" charset="0"/>
              </a:rPr>
              <a:t> was able to fly with his wings, which he made for himself and it has happened more than once that he has flown too far from his home. One day while flying, night has fallen on him, and he had to ask for accommodation in an unknown settlement. He found overnight accommodation at a man called </a:t>
            </a:r>
            <a:r>
              <a:rPr lang="en-US" sz="2400" dirty="0" err="1">
                <a:latin typeface="Garamond" panose="02020404030301010803" pitchFamily="18" charset="0"/>
              </a:rPr>
              <a:t>Teventej</a:t>
            </a:r>
            <a:r>
              <a:rPr lang="en-US" sz="2400" dirty="0">
                <a:latin typeface="Garamond" panose="02020404030301010803" pitchFamily="18" charset="0"/>
              </a:rPr>
              <a:t>. When </a:t>
            </a:r>
            <a:r>
              <a:rPr lang="en-US" sz="2400" dirty="0" err="1">
                <a:latin typeface="Garamond" panose="02020404030301010803" pitchFamily="18" charset="0"/>
              </a:rPr>
              <a:t>Teventej</a:t>
            </a:r>
            <a:r>
              <a:rPr lang="en-US" sz="2400" dirty="0">
                <a:latin typeface="Garamond" panose="02020404030301010803" pitchFamily="18" charset="0"/>
              </a:rPr>
              <a:t> saw </a:t>
            </a:r>
            <a:r>
              <a:rPr lang="en-US" sz="2400" dirty="0" err="1">
                <a:latin typeface="Garamond" panose="02020404030301010803" pitchFamily="18" charset="0"/>
              </a:rPr>
              <a:t>Lotilko’s</a:t>
            </a:r>
            <a:r>
              <a:rPr lang="en-US" sz="2400" dirty="0">
                <a:latin typeface="Garamond" panose="02020404030301010803" pitchFamily="18" charset="0"/>
              </a:rPr>
              <a:t> wings beside the bed, he got enraged and hid the wings. For days, </a:t>
            </a:r>
            <a:r>
              <a:rPr lang="en-US" sz="2400" dirty="0" err="1">
                <a:latin typeface="Garamond" panose="02020404030301010803" pitchFamily="18" charset="0"/>
              </a:rPr>
              <a:t>Lotilko</a:t>
            </a:r>
            <a:r>
              <a:rPr lang="en-US" sz="2400" dirty="0">
                <a:latin typeface="Garamond" panose="02020404030301010803" pitchFamily="18" charset="0"/>
              </a:rPr>
              <a:t> tried to find the wings, but in vain. No one helped him, because everyone was too afraid of </a:t>
            </a:r>
            <a:r>
              <a:rPr lang="en-US" sz="2400" dirty="0" err="1">
                <a:latin typeface="Garamond" panose="02020404030301010803" pitchFamily="18" charset="0"/>
              </a:rPr>
              <a:t>Teventej</a:t>
            </a:r>
            <a:r>
              <a:rPr lang="en-US" sz="2400" dirty="0">
                <a:latin typeface="Garamond" panose="02020404030301010803" pitchFamily="18" charset="0"/>
              </a:rPr>
              <a:t>. So he set out to collect bird feathers in the woods to make a new pair of wings. He was just attaching the wings to his shoulder when </a:t>
            </a:r>
            <a:r>
              <a:rPr lang="en-US" sz="2400" dirty="0" err="1">
                <a:latin typeface="Garamond" panose="02020404030301010803" pitchFamily="18" charset="0"/>
              </a:rPr>
              <a:t>Teventej</a:t>
            </a:r>
            <a:r>
              <a:rPr lang="en-US" sz="2400" dirty="0">
                <a:latin typeface="Garamond" panose="02020404030301010803" pitchFamily="18" charset="0"/>
              </a:rPr>
              <a:t> arrived from the hunt. </a:t>
            </a:r>
            <a:r>
              <a:rPr lang="en-US" sz="2400" dirty="0" err="1">
                <a:latin typeface="Garamond" panose="02020404030301010803" pitchFamily="18" charset="0"/>
              </a:rPr>
              <a:t>Lotilko</a:t>
            </a:r>
            <a:r>
              <a:rPr lang="en-US" sz="2400" dirty="0">
                <a:latin typeface="Garamond" panose="02020404030301010803" pitchFamily="18" charset="0"/>
              </a:rPr>
              <a:t> took off and went home. As </a:t>
            </a:r>
            <a:r>
              <a:rPr lang="en-US" sz="2400" dirty="0" err="1">
                <a:latin typeface="Garamond" panose="02020404030301010803" pitchFamily="18" charset="0"/>
              </a:rPr>
              <a:t>Teventej</a:t>
            </a:r>
            <a:r>
              <a:rPr lang="en-US" sz="2400" dirty="0">
                <a:latin typeface="Garamond" panose="02020404030301010803" pitchFamily="18" charset="0"/>
              </a:rPr>
              <a:t> watched </a:t>
            </a:r>
            <a:r>
              <a:rPr lang="en-US" sz="2400" dirty="0" err="1">
                <a:latin typeface="Garamond" panose="02020404030301010803" pitchFamily="18" charset="0"/>
              </a:rPr>
              <a:t>Lotilko</a:t>
            </a:r>
            <a:r>
              <a:rPr lang="en-US" sz="2400" dirty="0">
                <a:latin typeface="Garamond" panose="02020404030301010803" pitchFamily="18" charset="0"/>
              </a:rPr>
              <a:t> disappear in to the sky, he felt an irresistible desire to fly as high as </a:t>
            </a:r>
            <a:r>
              <a:rPr lang="en-US" sz="2400" dirty="0" err="1">
                <a:latin typeface="Garamond" panose="02020404030301010803" pitchFamily="18" charset="0"/>
              </a:rPr>
              <a:t>Lotilko</a:t>
            </a:r>
            <a:r>
              <a:rPr lang="en-US" sz="2400" dirty="0">
                <a:latin typeface="Garamond" panose="02020404030301010803" pitchFamily="18" charset="0"/>
              </a:rPr>
              <a:t>. He ran to the place where he hid </a:t>
            </a:r>
            <a:r>
              <a:rPr lang="en-US" sz="2400" dirty="0" err="1">
                <a:latin typeface="Garamond" panose="02020404030301010803" pitchFamily="18" charset="0"/>
              </a:rPr>
              <a:t>Lotilko’s</a:t>
            </a:r>
            <a:r>
              <a:rPr lang="en-US" sz="2400" dirty="0">
                <a:latin typeface="Garamond" panose="02020404030301010803" pitchFamily="18" charset="0"/>
              </a:rPr>
              <a:t> wings and put them on his shoulder. However, he could not lift off the ground. After this, he burned the wings, as he had no use for </a:t>
            </a:r>
            <a:r>
              <a:rPr lang="en-US" sz="2400" dirty="0" smtClean="0">
                <a:latin typeface="Garamond" panose="02020404030301010803" pitchFamily="18" charset="0"/>
              </a:rPr>
              <a:t>them</a:t>
            </a:r>
            <a:r>
              <a:rPr lang="hu-HU" sz="2400" dirty="0" smtClean="0">
                <a:latin typeface="Garamond" panose="02020404030301010803" pitchFamily="18" charset="0"/>
              </a:rPr>
              <a:t>.</a:t>
            </a:r>
            <a:endParaRPr lang="en-US" sz="2400" dirty="0">
              <a:latin typeface="Garamond" panose="02020404030301010803" pitchFamily="18" charset="0"/>
            </a:endParaRPr>
          </a:p>
        </p:txBody>
      </p:sp>
    </p:spTree>
    <p:extLst>
      <p:ext uri="{BB962C8B-B14F-4D97-AF65-F5344CB8AC3E}">
        <p14:creationId xmlns:p14="http://schemas.microsoft.com/office/powerpoint/2010/main" xmlns="" val="14119786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1651</Words>
  <Application>Microsoft Office PowerPoint</Application>
  <PresentationFormat>Diavetítés a képernyőre (4:3 oldalarány)</PresentationFormat>
  <Paragraphs>104</Paragraphs>
  <Slides>15</Slides>
  <Notes>0</Notes>
  <HiddenSlides>0</HiddenSlides>
  <MMClips>0</MMClips>
  <ScaleCrop>false</ScaleCrop>
  <HeadingPairs>
    <vt:vector size="4" baseType="variant">
      <vt:variant>
        <vt:lpstr>Téma</vt:lpstr>
      </vt:variant>
      <vt:variant>
        <vt:i4>1</vt:i4>
      </vt:variant>
      <vt:variant>
        <vt:lpstr>Diacímek</vt:lpstr>
      </vt:variant>
      <vt:variant>
        <vt:i4>15</vt:i4>
      </vt:variant>
    </vt:vector>
  </HeadingPairs>
  <TitlesOfParts>
    <vt:vector size="16" baseType="lpstr">
      <vt:lpstr>Office-téma</vt:lpstr>
      <vt:lpstr>O1- Different Ways of Using Art Therapy with Marginalized, Vulnerable Social Groups</vt:lpstr>
      <vt:lpstr>2. dia</vt:lpstr>
      <vt:lpstr>The relationship between the association and art therapy</vt:lpstr>
      <vt:lpstr>Why tales?</vt:lpstr>
      <vt:lpstr>How we choose a tale for the sessions?</vt:lpstr>
      <vt:lpstr>Structure of tale therapy workshops</vt:lpstr>
      <vt:lpstr>7. dia</vt:lpstr>
      <vt:lpstr>Draft of the session</vt:lpstr>
      <vt:lpstr>9. dia</vt:lpstr>
      <vt:lpstr>10. dia</vt:lpstr>
      <vt:lpstr>11. dia</vt:lpstr>
      <vt:lpstr>12. dia</vt:lpstr>
      <vt:lpstr>13. dia</vt:lpstr>
      <vt:lpstr>Lotilko’s Wings (Tunguz-Siberian folktale) </vt:lpstr>
      <vt:lpstr>15. dia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dia</dc:title>
  <dc:creator>Andras</dc:creator>
  <cp:lastModifiedBy>Andras</cp:lastModifiedBy>
  <cp:revision>24</cp:revision>
  <dcterms:created xsi:type="dcterms:W3CDTF">2020-12-18T07:21:37Z</dcterms:created>
  <dcterms:modified xsi:type="dcterms:W3CDTF">2021-07-02T07:54:45Z</dcterms:modified>
</cp:coreProperties>
</file>