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7" r:id="rId7"/>
    <p:sldId id="270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A9BC-FBCD-4BDC-80CA-A83998268D98}" type="datetimeFigureOut">
              <a:rPr lang="hu-HU" smtClean="0"/>
              <a:pPr/>
              <a:t>2021.06.28.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1522" y="972000"/>
            <a:ext cx="8568950" cy="5301376"/>
          </a:xfrm>
        </p:spPr>
        <p:txBody>
          <a:bodyPr>
            <a:noAutofit/>
          </a:bodyPr>
          <a:lstStyle/>
          <a:p>
            <a: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O1</a:t>
            </a:r>
            <a:r>
              <a:rPr lang="en-US" sz="3200" cap="all" spc="-1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 Different Ways of Using Art Therapy with Marginalized, Vulnerable Social </a:t>
            </a:r>
            <a:r>
              <a:rPr lang="en-US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Groups</a:t>
            </a:r>
            <a: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Váltó-sáv Alapítvány</a:t>
            </a:r>
            <a:b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hu-HU" sz="3200" cap="all" spc="-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24.06.2021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/>
          <p:cNvSpPr txBox="1"/>
          <p:nvPr/>
        </p:nvSpPr>
        <p:spPr>
          <a:xfrm>
            <a:off x="179512" y="872818"/>
            <a:ext cx="883532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Main topics, themes of IO1 VSA</a:t>
            </a:r>
          </a:p>
          <a:p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Csorba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-Simon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Eszter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Self-knowledge Work Behind Walls - The Role of Literature in Closed Institutions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What is bibliotherapy? Key words, thesis statements: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general personality development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interactive, reflective,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verbality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based helping work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the quality support relationship and the interpersonal processes and deep encounters that arise 	through the process support the individual in change</a:t>
            </a:r>
          </a:p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start looking at the world with a renewed mindset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have the opportunity to follow and identify with other behaviors without consequences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Bibliotherapy is non other than using chosen reading materials in order to treat and prevent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psychological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problems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personality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development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13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14" name="Kép 13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15" name="Kép 14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16" name="Kép 15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17" name="Kép 16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12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6655"/>
          </a:xfrm>
        </p:spPr>
        <p:txBody>
          <a:bodyPr>
            <a:normAutofit fontScale="90000"/>
          </a:bodyPr>
          <a:lstStyle/>
          <a:p>
            <a:pPr algn="l"/>
            <a:r>
              <a:rPr lang="hu-H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Garamond" panose="02020404030301010803"/>
                <a:ea typeface="+mn-ea"/>
                <a:cs typeface="+mn-cs"/>
              </a:rPr>
              <a:t/>
            </a:r>
            <a:br>
              <a:rPr lang="hu-H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Garamond" panose="02020404030301010803"/>
                <a:ea typeface="+mn-ea"/>
                <a:cs typeface="+mn-cs"/>
              </a:rPr>
            </a:br>
            <a:r>
              <a:rPr lang="hu-H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Bibliotherapy </a:t>
            </a:r>
            <a:r>
              <a:rPr lang="hu-HU" sz="32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process</a:t>
            </a:r>
            <a:r>
              <a:rPr lang="hu-H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hu-HU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433" y="1250303"/>
            <a:ext cx="8979159" cy="5019899"/>
          </a:xfrm>
        </p:spPr>
        <p:txBody>
          <a:bodyPr>
            <a:normAutofit/>
          </a:bodyPr>
          <a:lstStyle/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conversation: organized around a pre-selected literary work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conversation is personal in content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everyday, human problems (works of fiction - in 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artistic form)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you can re-tune already stiff personality structures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enables joint reflection on problems and finding and accepting messages and solutions tailored to individuals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showing unusual values and opportunities</a:t>
            </a: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FontTx/>
              <a:buChar char="-"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None/>
            </a:pP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Bibliotherapy is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reading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book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books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together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goal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helping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readers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cope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certain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personal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problem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None/>
            </a:pPr>
            <a:endParaRPr lang="hu-H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None/>
            </a:pPr>
            <a:r>
              <a:rPr lang="hu-HU" sz="1600" b="1" i="1" dirty="0" smtClean="0">
                <a:latin typeface="Times New Roman" pitchFamily="18" charset="0"/>
                <a:cs typeface="Times New Roman" pitchFamily="18" charset="0"/>
              </a:rPr>
              <a:t>Az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Literary therapy is designed to help readers gain personal insight and increase their self-awareness</a:t>
            </a:r>
            <a:endParaRPr lang="hu-H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None/>
            </a:pPr>
            <a:endParaRPr lang="hu-H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  <a:buNone/>
            </a:pP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Locations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penitentiary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totally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closed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male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prisoners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correctional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facilities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youth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closed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totally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600" dirty="0" err="1" smtClean="0">
                <a:latin typeface="Times New Roman" pitchFamily="18" charset="0"/>
                <a:cs typeface="Times New Roman" pitchFamily="18" charset="0"/>
              </a:rPr>
              <a:t>closed</a:t>
            </a:r>
            <a:r>
              <a:rPr lang="hu-H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11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12" name="Kép 11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13" name="Kép 12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14" name="Kép 13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15" name="Kép 14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64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501" y="1195602"/>
            <a:ext cx="8229600" cy="433198"/>
          </a:xfrm>
        </p:spPr>
        <p:txBody>
          <a:bodyPr>
            <a:noAutofit/>
          </a:bodyPr>
          <a:lstStyle/>
          <a:p>
            <a:pPr algn="l"/>
            <a:r>
              <a:rPr lang="hu-HU" sz="2800" b="1" dirty="0" smtClean="0">
                <a:latin typeface="Garamond" panose="02020404030301010803" pitchFamily="18" charset="0"/>
              </a:rPr>
              <a:t/>
            </a:r>
            <a:br>
              <a:rPr lang="hu-HU" sz="2800" b="1" dirty="0" smtClean="0">
                <a:latin typeface="Garamond" panose="02020404030301010803" pitchFamily="18" charset="0"/>
              </a:rPr>
            </a:b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Mészáros Mercedes: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278454" y="1772816"/>
            <a:ext cx="839264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2018-2020: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Kalocsa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Strict and Medium Regime Prison (women),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Állampuszta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Nati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nal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Prison (men)</a:t>
            </a:r>
          </a:p>
          <a:p>
            <a:pPr>
              <a:buFontTx/>
              <a:buChar char="-"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1 session per month, 1 session is 45x4 hours</a:t>
            </a:r>
          </a:p>
          <a:p>
            <a:pPr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Themes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(12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sessions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/ 1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month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goals, sub-goals, methods, the structure of each occasion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topics / 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content / methods for processing / tools needed / evaluation / comment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Happiness, Men and women,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Littles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Bigs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Solidarity, assistance, tolerance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texts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mainly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stories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mostly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Hungarian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authors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000" dirty="0" smtClean="0">
              <a:latin typeface="Garamond" panose="02020404030301010803" pitchFamily="18" charset="0"/>
            </a:endParaRPr>
          </a:p>
          <a:p>
            <a:endParaRPr lang="en-GB" sz="2000" dirty="0" smtClean="0">
              <a:latin typeface="Garamond" panose="02020404030301010803" pitchFamily="18" charset="0"/>
            </a:endParaRPr>
          </a:p>
          <a:p>
            <a:endParaRPr lang="en-GB" sz="2000" dirty="0" smtClean="0">
              <a:latin typeface="Garamond" panose="02020404030301010803" pitchFamily="18" charset="0"/>
            </a:endParaRPr>
          </a:p>
          <a:p>
            <a:endParaRPr lang="en-GB" dirty="0" smtClean="0">
              <a:latin typeface="Garamond" panose="02020404030301010803" pitchFamily="18" charset="0"/>
            </a:endParaRPr>
          </a:p>
          <a:p>
            <a:endParaRPr lang="en-GB" dirty="0">
              <a:latin typeface="Garamond" panose="02020404030301010803" pitchFamily="18" charset="0"/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11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12" name="Kép 11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13" name="Kép 12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14" name="Kép 13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15" name="Kép 14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16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440160"/>
          </a:xfrm>
        </p:spPr>
        <p:txBody>
          <a:bodyPr>
            <a:noAutofit/>
          </a:bodyPr>
          <a:lstStyle/>
          <a:p>
            <a:r>
              <a:rPr lang="hu-HU" sz="1800" b="1" dirty="0" smtClean="0"/>
              <a:t>Juhászné Ceglédi Tünde: </a:t>
            </a:r>
            <a:r>
              <a:rPr lang="en-US" sz="1800" b="1" dirty="0" smtClean="0"/>
              <a:t>Possibilities for art therapy for marginalized, vulnerable social groups: new techniques, new possibilities</a:t>
            </a:r>
            <a:r>
              <a:rPr lang="hu-HU" sz="1800" dirty="0" smtClean="0"/>
              <a:t/>
            </a:r>
            <a:br>
              <a:rPr lang="hu-HU" sz="1800" dirty="0" smtClean="0"/>
            </a:br>
            <a:r>
              <a:rPr lang="hu-HU" sz="1800" dirty="0" smtClean="0"/>
              <a:t/>
            </a:r>
            <a:br>
              <a:rPr lang="hu-HU" sz="1800" dirty="0" smtClean="0"/>
            </a:br>
            <a:endParaRPr lang="en-US" sz="1800" b="1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5008" y="1988840"/>
            <a:ext cx="8928992" cy="3861048"/>
          </a:xfrm>
        </p:spPr>
        <p:txBody>
          <a:bodyPr>
            <a:normAutofit fontScale="85000" lnSpcReduction="10000"/>
          </a:bodyPr>
          <a:lstStyle/>
          <a:p>
            <a:pPr marL="0" indent="0">
              <a:buFontTx/>
              <a:buChar char="-"/>
            </a:pP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Paverpol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art and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self-knowledge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Paverpol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textil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sculpting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FontTx/>
              <a:buChar char="-"/>
            </a:pP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Themes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Paverpol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 art and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self-knowledge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inside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penitentiary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6th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session: Creating a 3-dimensional family picture, with a mixed technique (decoupage, textile sculpture) - family, roles in the family, family patterns, values, example, family structure, life cycles, example, consistency.</a:t>
            </a:r>
            <a:endParaRPr lang="hu-HU" sz="1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7th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session: Creating a sculpture - inner harmony, social integration, work and leisure, time management, discipline, attention, mutual respect.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Encaustic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painting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art and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self-knowledge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endParaRPr lang="hu-H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Themes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Encaustic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painting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art and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self-knowledge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inside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penitentiary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900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hu-HU" sz="1900" dirty="0" smtClean="0"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pPr lvl="0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2nd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session: Making abstracts with a wax iron - The guardian of memories is the subconscious. Repentance. What do we bring with us from our ancestors, from the past?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3rd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session: Creating a landscaping with a wax iron - Dreams, desires, plans, pre-planning, goals.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7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8" name="Kép 7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9" name="Kép 8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10" name="Kép 9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11" name="Kép 10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717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4241" y="980728"/>
            <a:ext cx="8229600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Pósa </a:t>
            </a:r>
            <a:r>
              <a:rPr lang="hu-HU" sz="2400" b="1" dirty="0" err="1" smtClean="0">
                <a:latin typeface="Times New Roman" pitchFamily="18" charset="0"/>
                <a:cs typeface="Times New Roman" pitchFamily="18" charset="0"/>
              </a:rPr>
              <a:t>Kornél-Mészáros</a:t>
            </a: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 Mercedes: </a:t>
            </a:r>
            <a:r>
              <a:rPr lang="en-US" sz="2400" b="1" dirty="0" smtClean="0"/>
              <a:t>Simple creative exercises, tasks, works that can also be used in penitentiary institutions (ideas, good practices)</a:t>
            </a: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hu-H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Practical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collection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Re-use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Gifting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400" dirty="0" err="1" smtClean="0">
                <a:latin typeface="Times New Roman" pitchFamily="18" charset="0"/>
                <a:cs typeface="Times New Roman" pitchFamily="18" charset="0"/>
              </a:rPr>
              <a:t>holidays</a:t>
            </a:r>
            <a:endParaRPr lang="hu-H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Garamond" panose="02020404030301010803" pitchFamily="18" charset="0"/>
            </a:endParaRPr>
          </a:p>
        </p:txBody>
      </p:sp>
      <p:pic>
        <p:nvPicPr>
          <p:cNvPr id="6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7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8" name="Kép 7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9" name="Kép 8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10" name="Kép 9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11" name="Kép 10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8636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340" y="951856"/>
            <a:ext cx="8925318" cy="51743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Braun Edit:  </a:t>
            </a:r>
            <a:r>
              <a:rPr lang="hu-HU" sz="2000" b="1" dirty="0" err="1" smtClean="0">
                <a:latin typeface="Times New Roman" pitchFamily="18" charset="0"/>
                <a:cs typeface="Times New Roman" pitchFamily="18" charset="0"/>
              </a:rPr>
              <a:t>ChocolateWorkshop</a:t>
            </a: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 (a </a:t>
            </a:r>
            <a:r>
              <a:rPr lang="hu-HU" sz="2000" b="1" dirty="0" err="1" smtClean="0">
                <a:latin typeface="Times New Roman" pitchFamily="18" charset="0"/>
                <a:cs typeface="Times New Roman" pitchFamily="18" charset="0"/>
              </a:rPr>
              <a:t>special</a:t>
            </a: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b="1" dirty="0" err="1" smtClean="0">
                <a:latin typeface="Times New Roman" pitchFamily="18" charset="0"/>
                <a:cs typeface="Times New Roman" pitchFamily="18" charset="0"/>
              </a:rPr>
              <a:t>technique</a:t>
            </a: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Multiple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competencies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attention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discipline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accuracy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organization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seeing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processes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etc.</a:t>
            </a:r>
          </a:p>
          <a:p>
            <a:pPr marL="0" indent="0"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Experimentation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possibility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tastes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harmony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exterior-interior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look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etc.)</a:t>
            </a:r>
          </a:p>
          <a:p>
            <a:pPr marL="0" indent="0"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Created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creations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aesthetics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taste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Wrapping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Char char="-"/>
            </a:pP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Theory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chocolate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history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ganache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2000" dirty="0" err="1" smtClean="0">
                <a:latin typeface="Times New Roman" pitchFamily="18" charset="0"/>
                <a:cs typeface="Times New Roman" pitchFamily="18" charset="0"/>
              </a:rPr>
              <a:t>tools</a:t>
            </a:r>
            <a:r>
              <a:rPr lang="hu-HU" sz="2000" dirty="0" smtClean="0">
                <a:latin typeface="Times New Roman" pitchFamily="18" charset="0"/>
                <a:cs typeface="Times New Roman" pitchFamily="18" charset="0"/>
              </a:rPr>
              <a:t>, etc.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7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8" name="Kép 7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9" name="Kép 8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10" name="Kép 9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11" name="Kép 10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797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481</Words>
  <Application>Microsoft Office PowerPoint</Application>
  <PresentationFormat>Diavetítés a képernyőre (4:3 oldalarány)</PresentationFormat>
  <Paragraphs>65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O1- Different Ways of Using Art Therapy with Marginalized, Vulnerable Social Groups  Váltó-sáv Alapítvány 24.06.2021</vt:lpstr>
      <vt:lpstr>2. dia</vt:lpstr>
      <vt:lpstr> Bibliotherapy process </vt:lpstr>
      <vt:lpstr> Mészáros Mercedes: Case study </vt:lpstr>
      <vt:lpstr>Juhászné Ceglédi Tünde: Possibilities for art therapy for marginalized, vulnerable social groups: new techniques, new possibilities  </vt:lpstr>
      <vt:lpstr>6. dia</vt:lpstr>
      <vt:lpstr>7.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Andras</dc:creator>
  <cp:lastModifiedBy>Andras</cp:lastModifiedBy>
  <cp:revision>38</cp:revision>
  <dcterms:created xsi:type="dcterms:W3CDTF">2020-12-18T07:21:37Z</dcterms:created>
  <dcterms:modified xsi:type="dcterms:W3CDTF">2021-06-28T07:26:59Z</dcterms:modified>
</cp:coreProperties>
</file>