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3212" autoAdjust="0"/>
  </p:normalViewPr>
  <p:slideViewPr>
    <p:cSldViewPr>
      <p:cViewPr varScale="1">
        <p:scale>
          <a:sx n="73" d="100"/>
          <a:sy n="73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28DB4-84A8-425A-B0FF-7ED4C7A39FFA}" type="datetimeFigureOut">
              <a:rPr lang="en-US" smtClean="0"/>
              <a:t>9/3/2021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C1882-F329-42D5-874E-11EB568D4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8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C1882-F329-42D5-874E-11EB568D40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5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C1882-F329-42D5-874E-11EB568D40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44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A9BC-FBCD-4BDC-80CA-A83998268D98}" type="datetimeFigureOut">
              <a:rPr lang="hu-HU" smtClean="0"/>
              <a:pPr/>
              <a:t>2021. 09. 03.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-108520" y="607683"/>
            <a:ext cx="9144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Bodoni MT" panose="02070603080606020203" pitchFamily="18" charset="0"/>
                <a:cs typeface="Arial" panose="020B0604020202020204" pitchFamily="34" charset="0"/>
              </a:rPr>
              <a:t>IO4</a:t>
            </a:r>
            <a:endParaRPr lang="hu-HU" sz="5400" b="1" dirty="0" smtClean="0">
              <a:latin typeface="Bodoni MT" panose="02070603080606020203" pitchFamily="18" charset="0"/>
              <a:cs typeface="Arial" panose="020B0604020202020204" pitchFamily="34" charset="0"/>
            </a:endParaRPr>
          </a:p>
          <a:p>
            <a:pPr algn="ctr"/>
            <a:r>
              <a:rPr lang="hu-HU" sz="4000" b="1" dirty="0" smtClean="0">
                <a:latin typeface="Bodoni MT" panose="02070603080606020203" pitchFamily="18" charset="0"/>
                <a:cs typeface="Arial" panose="020B0604020202020204" pitchFamily="34" charset="0"/>
              </a:rPr>
              <a:t>1st module:</a:t>
            </a:r>
          </a:p>
          <a:p>
            <a:pPr algn="ctr"/>
            <a:r>
              <a:rPr lang="en-US" sz="4000" b="1" dirty="0" smtClean="0">
                <a:latin typeface="Bodoni MT" panose="02070603080606020203" pitchFamily="18" charset="0"/>
                <a:cs typeface="Arial" panose="020B0604020202020204" pitchFamily="34" charset="0"/>
              </a:rPr>
              <a:t>Working </a:t>
            </a:r>
            <a:r>
              <a:rPr lang="en-US" sz="4000" b="1" dirty="0">
                <a:latin typeface="Bodoni MT" panose="02070603080606020203" pitchFamily="18" charset="0"/>
                <a:cs typeface="Arial" panose="020B0604020202020204" pitchFamily="34" charset="0"/>
              </a:rPr>
              <a:t>with tales in </a:t>
            </a:r>
            <a:r>
              <a:rPr lang="en-US" sz="4000" b="1" dirty="0" smtClean="0">
                <a:latin typeface="Bodoni MT" panose="02070603080606020203" pitchFamily="18" charset="0"/>
                <a:cs typeface="Arial" panose="020B0604020202020204" pitchFamily="34" charset="0"/>
              </a:rPr>
              <a:t>reintegration</a:t>
            </a:r>
            <a:r>
              <a:rPr lang="hu-HU" sz="4000" b="1" dirty="0" smtClean="0">
                <a:latin typeface="Bodoni MT" panose="02070603080606020203" pitchFamily="18" charset="0"/>
                <a:cs typeface="Arial" panose="020B0604020202020204" pitchFamily="34" charset="0"/>
              </a:rPr>
              <a:t> </a:t>
            </a:r>
            <a:endParaRPr lang="en-US" sz="4000" b="1" dirty="0">
              <a:latin typeface="Bodoni MT" panose="02070603080606020203" pitchFamily="18" charset="0"/>
              <a:cs typeface="Arial" panose="020B0604020202020204" pitchFamily="34" charset="0"/>
            </a:endParaRP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1680" y="2782368"/>
            <a:ext cx="5801880" cy="3329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7"/>
            <a:ext cx="8424936" cy="830439"/>
          </a:xfr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093296"/>
            <a:ext cx="8424936" cy="57606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179512" y="1259373"/>
            <a:ext cx="871296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aim of the module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is to equip professionals involved in reintegration with a wide range of methodologies, which they can apply according to the composition and functioning of the group and their own previous experience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hu-HU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knowledge acquired in the module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will enable them to work with the tools of story analysis in the context of their professional work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hu-HU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Working with folktales provides an opportunity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to bridge the social and emotional gaps between participants and is therefore of paramount importance to be part of the toolkit of reintegration practitioners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hu-H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addition to the psychological effects of fairy tales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(calming, centering, relieving tension and anxiety) and their knowledge transfer function, fairy tales can also be used to create, shape and maintain a community. </a:t>
            </a:r>
            <a:endParaRPr lang="hu-H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8568952" cy="79208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093296"/>
            <a:ext cx="8496944" cy="56311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179512" y="956877"/>
            <a:ext cx="87129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latin typeface="Bodoni MT" panose="02070603080606020203" pitchFamily="18" charset="0"/>
              </a:rPr>
              <a:t>Curriculum</a:t>
            </a:r>
            <a:endParaRPr lang="hu-HU" sz="4000" b="1" u="sng" dirty="0" smtClean="0">
              <a:latin typeface="Bodoni MT" panose="02070603080606020203" pitchFamily="18" charset="0"/>
            </a:endParaRPr>
          </a:p>
          <a:p>
            <a:pPr algn="ctr"/>
            <a:r>
              <a:rPr lang="en-US" sz="2000" b="1" dirty="0" smtClean="0">
                <a:latin typeface="Bodoni MT" panose="02070603080606020203" pitchFamily="18" charset="0"/>
              </a:rPr>
              <a:t> </a:t>
            </a:r>
            <a:endParaRPr lang="hu-HU" sz="2000" b="1" dirty="0" smtClean="0">
              <a:latin typeface="Bodoni MT" panose="02070603080606020203" pitchFamily="18" charset="0"/>
            </a:endParaRPr>
          </a:p>
          <a:p>
            <a:pPr algn="ctr"/>
            <a:endParaRPr lang="hu-HU" sz="2000" b="1" dirty="0">
              <a:latin typeface="Bodoni MT" panose="02070603080606020203" pitchFamily="18" charset="0"/>
            </a:endParaRPr>
          </a:p>
          <a:p>
            <a:pPr algn="ctr"/>
            <a:r>
              <a:rPr lang="hu-HU" sz="2800" b="1" dirty="0">
                <a:latin typeface="Bodoni MT" panose="02070603080606020203" pitchFamily="18" charset="0"/>
              </a:rPr>
              <a:t>Theoretical </a:t>
            </a:r>
            <a:r>
              <a:rPr lang="hu-HU" sz="2800" b="1" dirty="0" smtClean="0">
                <a:latin typeface="Bodoni MT" panose="02070603080606020203" pitchFamily="18" charset="0"/>
              </a:rPr>
              <a:t>lessons</a:t>
            </a:r>
          </a:p>
          <a:p>
            <a:endParaRPr lang="en-US" sz="1200" dirty="0">
              <a:latin typeface="Bodoni MT" panose="020706030806060202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Tale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tale therapy – opportunities in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reintegration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Possibilities for developing emotional intelligence through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tales</a:t>
            </a:r>
            <a:endParaRPr lang="hu-H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Tale </a:t>
            </a: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choosing</a:t>
            </a:r>
            <a:endParaRPr lang="hu-H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Types of stories that can be linked to the different areas to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Functions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tale workshops </a:t>
            </a:r>
            <a:endParaRPr lang="hu-HU" sz="1200" dirty="0">
              <a:latin typeface="Bodoni MT" panose="02070603080606020203" pitchFamily="18" charset="0"/>
            </a:endParaRPr>
          </a:p>
          <a:p>
            <a:endParaRPr lang="hu-HU" sz="1200" dirty="0">
              <a:latin typeface="Bodoni MT" panose="02070603080606020203" pitchFamily="18" charset="0"/>
            </a:endParaRPr>
          </a:p>
          <a:p>
            <a:endParaRPr lang="hu-HU" sz="1200" dirty="0" smtClean="0">
              <a:latin typeface="Bodoni MT" panose="02070603080606020203" pitchFamily="18" charset="0"/>
            </a:endParaRPr>
          </a:p>
          <a:p>
            <a:endParaRPr lang="en-US" sz="1200" dirty="0">
              <a:latin typeface="Bodoni MT" panose="02070603080606020203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242" y="4437112"/>
            <a:ext cx="389412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802724" cy="83671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65304"/>
            <a:ext cx="8802724" cy="56311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95536" y="1100280"/>
            <a:ext cx="83529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doni MT" panose="02070603080606020203" pitchFamily="18" charset="0"/>
              </a:rPr>
              <a:t>Practical lesson</a:t>
            </a:r>
            <a:r>
              <a:rPr lang="hu-HU" sz="2800" b="1" dirty="0" smtClean="0">
                <a:latin typeface="Bodoni MT" panose="02070603080606020203" pitchFamily="18" charset="0"/>
              </a:rPr>
              <a:t>s</a:t>
            </a:r>
            <a:endParaRPr lang="hu-HU" sz="2400" b="1" dirty="0" smtClean="0">
              <a:latin typeface="Bodoni MT" panose="02070603080606020203" pitchFamily="18" charset="0"/>
            </a:endParaRPr>
          </a:p>
          <a:p>
            <a:r>
              <a:rPr lang="en-US" sz="2400" dirty="0" smtClean="0">
                <a:latin typeface="Bodoni MT" panose="02070603080606020203" pitchFamily="18" charset="0"/>
              </a:rPr>
              <a:t>  </a:t>
            </a:r>
            <a:endParaRPr lang="en-US" sz="2000" dirty="0">
              <a:latin typeface="Bodoni MT" panose="02070603080606020203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Possibilities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developing emotional intelligence through stories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Tale choosing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the tale workshops 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-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Defining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objectives of a tale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-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an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introductory/attunement section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Developing the central part (Storytelling, questions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listening to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story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of activities related to the theme of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story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the story (use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therapy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tools,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drama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pedagogy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basics)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Closing the tale workshop (feedback)</a:t>
            </a:r>
          </a:p>
          <a:p>
            <a:endParaRPr lang="en-US" sz="14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71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84975" cy="79208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6165304"/>
            <a:ext cx="8784975" cy="69269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59530" y="1340768"/>
            <a:ext cx="842493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latin typeface="Bodoni MT" panose="02070603080606020203" pitchFamily="18" charset="0"/>
              </a:rPr>
              <a:t>Module criteria</a:t>
            </a:r>
            <a:endParaRPr lang="hu-HU" sz="3600" b="1" u="sng" dirty="0" smtClean="0">
              <a:latin typeface="Bodoni MT" panose="02070603080606020203" pitchFamily="18" charset="0"/>
            </a:endParaRPr>
          </a:p>
          <a:p>
            <a:pPr algn="ctr"/>
            <a:endParaRPr lang="en-US" sz="3600" b="1" u="sng" dirty="0">
              <a:latin typeface="Bodoni MT" panose="020706030806060202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doni MT" panose="02070603080606020203" pitchFamily="18" charset="0"/>
              </a:rPr>
              <a:t>Independently </a:t>
            </a:r>
            <a:r>
              <a:rPr lang="en-US" sz="2800" dirty="0">
                <a:latin typeface="Bodoni MT" panose="02070603080606020203" pitchFamily="18" charset="0"/>
              </a:rPr>
              <a:t>performing an analysis of a folk tale using the Tale catalog technique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doni MT" panose="02070603080606020203" pitchFamily="18" charset="0"/>
              </a:rPr>
              <a:t>Defining </a:t>
            </a:r>
            <a:r>
              <a:rPr lang="en-US" sz="2800" dirty="0">
                <a:latin typeface="Bodoni MT" panose="02070603080606020203" pitchFamily="18" charset="0"/>
              </a:rPr>
              <a:t>the purpose of the tale workshop in the knowledge of the target group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doni MT" panose="02070603080606020203" pitchFamily="18" charset="0"/>
              </a:rPr>
              <a:t>Prepare </a:t>
            </a:r>
            <a:r>
              <a:rPr lang="en-US" sz="2800" dirty="0">
                <a:latin typeface="Bodoni MT" panose="02070603080606020203" pitchFamily="18" charset="0"/>
              </a:rPr>
              <a:t>a tale workshop draft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330" y="4387822"/>
            <a:ext cx="3735475" cy="177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9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313</Words>
  <Application>Microsoft Office PowerPoint</Application>
  <PresentationFormat>Diavetítés a képernyőre (4:3 oldalarány)</PresentationFormat>
  <Paragraphs>45</Paragraphs>
  <Slides>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0" baseType="lpstr">
      <vt:lpstr>Arial</vt:lpstr>
      <vt:lpstr>Bodoni MT</vt:lpstr>
      <vt:lpstr>Calibri</vt:lpstr>
      <vt:lpstr>Wingdings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Andras</dc:creator>
  <cp:lastModifiedBy>User</cp:lastModifiedBy>
  <cp:revision>19</cp:revision>
  <dcterms:created xsi:type="dcterms:W3CDTF">2020-12-18T07:21:37Z</dcterms:created>
  <dcterms:modified xsi:type="dcterms:W3CDTF">2021-09-03T10:39:38Z</dcterms:modified>
</cp:coreProperties>
</file>