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68" r:id="rId2"/>
    <p:sldId id="371" r:id="rId3"/>
    <p:sldId id="372" r:id="rId4"/>
    <p:sldId id="373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86" r:id="rId14"/>
    <p:sldId id="382" r:id="rId15"/>
    <p:sldId id="383" r:id="rId16"/>
    <p:sldId id="384" r:id="rId17"/>
    <p:sldId id="385" r:id="rId18"/>
    <p:sldId id="387" r:id="rId19"/>
    <p:sldId id="388" r:id="rId20"/>
    <p:sldId id="367" r:id="rId2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E98915"/>
    <a:srgbClr val="B667E7"/>
    <a:srgbClr val="008000"/>
    <a:srgbClr val="292C6D"/>
    <a:srgbClr val="5927A9"/>
    <a:srgbClr val="A419A7"/>
    <a:srgbClr val="FF5050"/>
    <a:srgbClr val="D220D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Sötét stílus 2 – 3./4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7853C-536D-4A76-A0AE-DD22124D55A5}" styleName="Téma alapján készült stílus 1 – 3. jelölőszín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Világos stíl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Világos stílus 2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90" autoAdjust="0"/>
    <p:restoredTop sz="95833" autoAdjust="0"/>
  </p:normalViewPr>
  <p:slideViewPr>
    <p:cSldViewPr snapToGrid="0" showGuides="1">
      <p:cViewPr varScale="1">
        <p:scale>
          <a:sx n="91" d="100"/>
          <a:sy n="91" d="100"/>
        </p:scale>
        <p:origin x="-120" y="-2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58"/>
    </p:cViewPr>
  </p:sorterViewPr>
  <p:notesViewPr>
    <p:cSldViewPr snapToGrid="0" showGuides="1">
      <p:cViewPr varScale="1">
        <p:scale>
          <a:sx n="74" d="100"/>
          <a:sy n="74" d="100"/>
        </p:scale>
        <p:origin x="2902" y="3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4F934-B30B-46F8-A09A-AD7B6EA438A2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C0E71-88FC-4F7C-ADEE-199C3E780F7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6159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9105CAE9-41FB-4CCB-A1E7-5F1840A43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xmlns="" id="{9EF160EF-E63F-4CAD-877C-E0D31F550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3CC3A5FF-AFC8-4749-BA98-C78892A8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CD48BD86-8632-4C5B-8BAF-488B015AF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3A4EA5F1-9799-4EF4-848E-F005E3983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9719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C870E3F1-4125-494D-9EBF-AAA11E040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A3451FC4-F13E-444A-992B-FD98927CF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0F6B9E93-E135-48D9-A457-96ECDB569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6C35BFDB-692F-4BA8-B560-E94483C10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EA52E851-A2F7-4D10-897C-1E1533115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3445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7BDF1C9-CB6D-432B-9648-5B6AB382D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08505328-9333-4941-9BEC-50E6744D4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8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CF62C44C-5117-4F75-878E-3008E75F4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614770DD-2FA1-458E-9B32-543F6B12E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42248E18-0116-4988-9E88-A1012F425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833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93D47AD1-1DCB-4E9C-9398-6EBBBABD1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B524DCEB-EF5A-484E-AA58-A1DCA37CA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xmlns="" id="{52ED99A8-A78C-4D1C-AD10-050A08982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CDCCCEEA-C58B-4791-B7CA-089F35770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30F2E8B7-9BAD-4764-AEED-EC6A46D89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75559344-C578-4409-9395-C826A945E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7820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85923FF0-95CB-4FDB-884F-93D650AA1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E3E3DD31-B5A4-4A39-9706-12EDDBF4E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xmlns="" id="{97560C0B-D01C-4899-909D-E0BF88E34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xmlns="" id="{1971BEA8-8D6D-404B-955E-FD985C753F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xmlns="" id="{CF61D738-8072-4851-9241-8F0F83ABB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xmlns="" id="{4164087D-9184-4245-8A48-5F5B11610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xmlns="" id="{0AAE842E-2339-4E6F-BB5B-B72CAA801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xmlns="" id="{8DE0ECA7-B6B0-4600-BB6D-8948ACA79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4486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DF03305-6137-4711-A114-41AE393C0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xmlns="" id="{4768A0A2-F63E-4A3C-BE8B-05AD81FD0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xmlns="" id="{BA36EF3B-256C-41BC-AE0A-6CFA0D590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xmlns="" id="{252EBDD5-D868-4997-91D1-9C193F827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5423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xmlns="" id="{C5585DF1-C1F2-404D-A0B9-49714954F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xmlns="" id="{6839DB06-71F9-4D58-B198-221F0A2C3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xmlns="" id="{C7CD7104-22AB-4F6A-8101-4206B20C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2158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BACD9045-C79D-445F-B78A-4DF0877C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3A493637-BC92-4103-AF77-BFFC0DAA5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xmlns="" id="{40195509-8F39-4ADD-AE1C-BEEC174BB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3277D2D5-EA30-41C7-828C-7E095D52E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CE767C4B-F62A-4054-A949-3D7DD50D9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06AB544B-8F90-48F3-A8EA-B0AF0567F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2347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929F739A-B2CC-4169-BB87-DC4893782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xmlns="" id="{06473E49-B22D-4EE3-A4D3-BF76707EF7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xmlns="" id="{17C106DD-E741-49AB-9F15-C625073BC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E14DFF13-2FC0-4FCF-811E-102E30B1B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21FA8D81-7A67-4CAF-8E51-BFB5F5AB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1221CB90-19B6-4361-B1CC-5DF5D5A89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8357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DFACD9A-1DD8-4A22-9BE4-2EB391601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xmlns="" id="{CC157F7B-FB5B-49E0-9B5E-462B17A003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2F906AAF-8A48-4DFB-86C2-A681A437A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EA8FCC7F-3F11-482F-B763-7F44DD017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994EC03E-5CA3-45DB-A594-482F68BC9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7430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xmlns="" id="{72764D3C-710E-45AC-95CB-353A5C9562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xmlns="" id="{51E2625D-C26D-4EB2-9C3A-7F84B74A0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40E62610-98E4-42DD-8C41-3EEDD99C4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0AA0DAD7-C17A-4294-805B-7A1077F98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BBD74C3A-1563-4E5F-BE9E-3E041FA5B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2170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292C6D"/>
            </a:gs>
            <a:gs pos="0">
              <a:srgbClr val="030533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xmlns="" id="{3BDA9DCF-484B-4EC8-B7E3-486FCCA90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8E06FF18-F151-4678-9F3E-CE367CFB2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A469D071-328F-4D58-918C-D9DE8BF1A3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724DA-D735-49C3-8749-AE913BE5115B}" type="datetimeFigureOut">
              <a:rPr lang="hu-HU" smtClean="0"/>
              <a:t>2022.04.19.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78581F58-0934-4B69-8149-4F0FC5569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7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8A05B9B4-D217-4270-9954-ED0458F43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AB33F-C723-480A-A4DB-FB9B0B38F0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5777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juhasz.ferenc.bvop@bv.gov.h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C05CA36-AD6A-4ABF-9A05-52E5A143D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D4331EE8-85A4-4588-8D9E-70E534D477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9D6C862-61CC-4B46-8080-96583D653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xmlns="" id="{64750200-28BB-42B0-B563-18E9530B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298" y="1371600"/>
            <a:ext cx="6652725" cy="5163022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hu-H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művészetterápiás programok lehetősége és jelentősége a </a:t>
            </a:r>
            <a:r>
              <a:rPr lang="hu-H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reintegrációs</a:t>
            </a:r>
            <a:r>
              <a:rPr lang="hu-H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munkában a büntetés-végrehajtás szemszögéből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endParaRPr lang="hu-HU" sz="2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endParaRPr lang="hu-HU" sz="2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endParaRPr lang="hu-HU" sz="2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Juhász Ferenc </a:t>
            </a:r>
            <a:r>
              <a:rPr lang="hu-HU" sz="2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bv</a:t>
            </a:r>
            <a:r>
              <a:rPr lang="hu-HU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alezredes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2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osztályvezető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2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2022. április 20.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2912B39A-C3D1-4512-A3F6-F6BCDED241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023" y="858605"/>
            <a:ext cx="4962906" cy="496290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37EECFC-A684-4391-AE85-4CDAF5565F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996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763E976B-1DC1-44AE-A6E5-86F8B9D33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hu-H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Bevezető gondolatok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xmlns="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BA0D9843-7F6F-4B5B-9CEC-BD372F700C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6597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témakör jelentősége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Szociális kompetenciák fejlesztése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Felelősségvállalás erősítése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Jóvátétel kifejezése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társadalom érzékenyítése</a:t>
            </a:r>
          </a:p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Bűnismétlési és visszaesési kockázatok csökkentése</a:t>
            </a:r>
          </a:p>
        </p:txBody>
      </p:sp>
      <p:pic>
        <p:nvPicPr>
          <p:cNvPr id="5" name="Kép 4" descr="A képen kivágás, személy, tábla, fából készült látható&#10;&#10;Automatikusan generált leírás">
            <a:extLst>
              <a:ext uri="{FF2B5EF4-FFF2-40B4-BE49-F238E27FC236}">
                <a16:creationId xmlns:a16="http://schemas.microsoft.com/office/drawing/2014/main" xmlns="" id="{AAD57823-631B-40EF-8C4B-4755BBEE43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5" r="2108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70643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xmlns="" id="{743AA782-23D1-4521-8CAD-47662984AA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89220221-F7D6-459C-B828-B0B566A3B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hu-HU" sz="4200" b="1">
                <a:latin typeface="Times New Roman" panose="02020603050405020304" pitchFamily="18" charset="0"/>
                <a:cs typeface="Times New Roman" panose="02020603050405020304" pitchFamily="18" charset="0"/>
              </a:rPr>
              <a:t>Művészetterápiás és kreatív programok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xmlns="" id="{650D18FE-0824-4A46-B22C-A86B52E578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E0D1FA62-8E66-4D4D-B7F0-19DDBB081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hu-H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Főbb elemei</a:t>
            </a:r>
          </a:p>
          <a:p>
            <a:pPr marL="0" indent="0">
              <a:buNone/>
            </a:pPr>
            <a:endParaRPr lang="hu-HU" sz="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Jobb agyféltekés rajzolás</a:t>
            </a: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Drámapedagógia</a:t>
            </a: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Irodalomterápia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hu-H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Támogató</a:t>
            </a: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Nemzeti Bűnmegelőzési Tanács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xmlns="" id="{8ECE15F3-C74A-4A12-9A73-D14B8130B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2558697"/>
            <a:ext cx="5458968" cy="174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10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C61293E-6EBE-43EF-A52C-9BEBFD7679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C20C03A0-7663-4C7A-ACE9-C6A0E7FA4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hu-HU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Jobb agyféltekés rajzolás</a:t>
            </a:r>
          </a:p>
        </p:txBody>
      </p:sp>
      <p:pic>
        <p:nvPicPr>
          <p:cNvPr id="5" name="Kép 4" descr="A képen fogas, fehér látható&#10;&#10;Automatikusan generált leírás">
            <a:extLst>
              <a:ext uri="{FF2B5EF4-FFF2-40B4-BE49-F238E27FC236}">
                <a16:creationId xmlns:a16="http://schemas.microsoft.com/office/drawing/2014/main" xmlns="" id="{76BDF59D-1EA3-4352-A4FC-248681F430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29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xmlns="" id="{21540236-BFD5-4A9D-8840-4703E7F768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EFBD7C5D-1FD7-4C8B-89CF-3CD3F09B0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883685"/>
            <a:ext cx="6251110" cy="3483864"/>
          </a:xfrm>
        </p:spPr>
        <p:txBody>
          <a:bodyPr>
            <a:noAutofit/>
          </a:bodyPr>
          <a:lstStyle/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módszer lényege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első lépések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képzésbe bevontak köre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Tapasztalatok, eredmények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program kiterjesztése</a:t>
            </a:r>
          </a:p>
        </p:txBody>
      </p:sp>
    </p:spTree>
    <p:extLst>
      <p:ext uri="{BB962C8B-B14F-4D97-AF65-F5344CB8AC3E}">
        <p14:creationId xmlns:p14="http://schemas.microsoft.com/office/powerpoint/2010/main" val="3455011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35DB3719-6FDC-4E5D-891D-FF40B7300F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6206061E-E2C0-4417-BB30-A12B9A5C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Az elmúlt évek számadatai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xmlns="" id="{E0CBAC23-2E3F-4A90-BA59-F8299F6A54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rtalom helye 6">
            <a:extLst>
              <a:ext uri="{FF2B5EF4-FFF2-40B4-BE49-F238E27FC236}">
                <a16:creationId xmlns:a16="http://schemas.microsoft.com/office/drawing/2014/main" xmlns="" id="{7E930FED-1AE2-45D7-A703-94848E6BDE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5649789"/>
              </p:ext>
            </p:extLst>
          </p:nvPr>
        </p:nvGraphicFramePr>
        <p:xfrm>
          <a:off x="838200" y="2596894"/>
          <a:ext cx="10515600" cy="32112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35446">
                  <a:extLst>
                    <a:ext uri="{9D8B030D-6E8A-4147-A177-3AD203B41FA5}">
                      <a16:colId xmlns:a16="http://schemas.microsoft.com/office/drawing/2014/main" xmlns="" val="3851311241"/>
                    </a:ext>
                  </a:extLst>
                </a:gridCol>
                <a:gridCol w="4180154">
                  <a:extLst>
                    <a:ext uri="{9D8B030D-6E8A-4147-A177-3AD203B41FA5}">
                      <a16:colId xmlns:a16="http://schemas.microsoft.com/office/drawing/2014/main" xmlns="" val="3159727355"/>
                    </a:ext>
                  </a:extLst>
                </a:gridCol>
              </a:tblGrid>
              <a:tr h="11701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JAR foglalkozások a bv. intézetekben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36" marR="826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Foglalkozások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száma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36" marR="82636" marT="0" marB="0" anchor="ctr"/>
                </a:tc>
                <a:extLst>
                  <a:ext uri="{0D108BD9-81ED-4DB2-BD59-A6C34878D82A}">
                    <a16:rowId xmlns:a16="http://schemas.microsoft.com/office/drawing/2014/main" xmlns="" val="37995484"/>
                  </a:ext>
                </a:extLst>
              </a:tr>
              <a:tr h="5102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2019. év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36" marR="826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36" marR="82636" marT="0" marB="0" anchor="ctr"/>
                </a:tc>
                <a:extLst>
                  <a:ext uri="{0D108BD9-81ED-4DB2-BD59-A6C34878D82A}">
                    <a16:rowId xmlns:a16="http://schemas.microsoft.com/office/drawing/2014/main" xmlns="" val="3262211478"/>
                  </a:ext>
                </a:extLst>
              </a:tr>
              <a:tr h="5102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2020. év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36" marR="826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36" marR="82636" marT="0" marB="0" anchor="ctr"/>
                </a:tc>
                <a:extLst>
                  <a:ext uri="{0D108BD9-81ED-4DB2-BD59-A6C34878D82A}">
                    <a16:rowId xmlns:a16="http://schemas.microsoft.com/office/drawing/2014/main" xmlns="" val="3029500265"/>
                  </a:ext>
                </a:extLst>
              </a:tr>
              <a:tr h="5102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2021. év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36" marR="826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36" marR="82636" marT="0" marB="0" anchor="ctr"/>
                </a:tc>
                <a:extLst>
                  <a:ext uri="{0D108BD9-81ED-4DB2-BD59-A6C34878D82A}">
                    <a16:rowId xmlns:a16="http://schemas.microsoft.com/office/drawing/2014/main" xmlns="" val="415586064"/>
                  </a:ext>
                </a:extLst>
              </a:tr>
              <a:tr h="5102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2022. év I. negyedév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36" marR="826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2636" marR="82636" marT="0" marB="0" anchor="ctr"/>
                </a:tc>
                <a:extLst>
                  <a:ext uri="{0D108BD9-81ED-4DB2-BD59-A6C34878D82A}">
                    <a16:rowId xmlns:a16="http://schemas.microsoft.com/office/drawing/2014/main" xmlns="" val="2475646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249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C4879EFC-8E62-4E00-973C-C45EE9EC67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FA76E4A8-BC7F-4188-B9DC-0EB5649B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b="1"/>
              <a:t>Fogvatartotti alkotások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xmlns="" id="{D6A9C53F-5F90-40A5-8C85-5412D39C8C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4BE9BC44-D910-4ABC-AE35-7E6A11AEB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4725" y="2228851"/>
            <a:ext cx="2894886" cy="4226111"/>
          </a:xfrm>
          <a:prstGeom prst="rect">
            <a:avLst/>
          </a:prstGeom>
          <a:noFill/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xmlns="" id="{7ACB9ED6-0855-49B1-8092-463EF805AC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62462" y="2228851"/>
            <a:ext cx="5634813" cy="42261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9435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xmlns="" id="{0834BAD4-CDF6-450F-80C0-A91F973845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6" b="1284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7002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0CCAACE-815D-4A79-875A-B7EFC28F7D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xmlns="" id="{0F4B0742-9314-4579-A0F9-0BF54BE68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8" r="2" b="10830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xmlns="" id="{8B4D581F-52FA-4F23-96E5-108C5BA27A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3" r="2" b="6705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6381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Slide Background Fill">
            <a:extLst>
              <a:ext uri="{FF2B5EF4-FFF2-40B4-BE49-F238E27FC236}">
                <a16:creationId xmlns:a16="http://schemas.microsoft.com/office/drawing/2014/main" xmlns="" id="{C7D023E4-8DE1-436E-9847-ED6A4B4B04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Color Cover">
            <a:extLst>
              <a:ext uri="{FF2B5EF4-FFF2-40B4-BE49-F238E27FC236}">
                <a16:creationId xmlns:a16="http://schemas.microsoft.com/office/drawing/2014/main" xmlns="" id="{8B2B1708-8CE4-4A20-94F5-55118AE2CB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olor">
            <a:extLst>
              <a:ext uri="{FF2B5EF4-FFF2-40B4-BE49-F238E27FC236}">
                <a16:creationId xmlns:a16="http://schemas.microsoft.com/office/drawing/2014/main" xmlns="" id="{8B4AF456-0671-432E-AD5B-FFAF8D6461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xmlns="" id="{DFE0FEE2-98B6-473C-91B3-7F7F5B8666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2" r="-1" b="-1"/>
          <a:stretch/>
        </p:blipFill>
        <p:spPr bwMode="auto">
          <a:xfrm>
            <a:off x="-3049" y="10"/>
            <a:ext cx="12188952" cy="6857990"/>
          </a:xfrm>
          <a:prstGeom prst="rect">
            <a:avLst/>
          </a:prstGeom>
          <a:noFill/>
        </p:spPr>
      </p:pic>
      <p:grpSp>
        <p:nvGrpSpPr>
          <p:cNvPr id="23" name="Group 12">
            <a:extLst>
              <a:ext uri="{FF2B5EF4-FFF2-40B4-BE49-F238E27FC236}">
                <a16:creationId xmlns:a16="http://schemas.microsoft.com/office/drawing/2014/main" xmlns="" id="{43F5E015-E085-4624-B431-B424144486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4DDB60AE-8B9C-4BA0-93DC-F8C9EBF6D8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9F247760-BE07-41A2-969E-570081E6552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57A70BD2-76FC-4BDD-9E64-3B93D5EF369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AADD9643-5489-42CB-9762-FBAC2AAE9F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09A2C16E-2745-4E3D-BECC-D66755221E3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52E5A063-571D-4461-9869-B3E93F6E69D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366019AD-E33B-4DBF-BAD3-AE361160316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4426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xmlns="" id="{D99D2C73-08B0-4F6B-A8E9-4651E6BDBE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68DB88C-7EF2-487C-85D1-848F61F13E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xmlns="" id="{8E8651D9-E3F0-4C84-86F6-E9B138D283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9887"/>
          <a:stretch/>
        </p:blipFill>
        <p:spPr bwMode="auto">
          <a:xfrm>
            <a:off x="643467" y="643467"/>
            <a:ext cx="5372099" cy="5571066"/>
          </a:xfrm>
          <a:prstGeom prst="rect">
            <a:avLst/>
          </a:prstGeom>
          <a:noFill/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xmlns="" id="{EA80D4E5-B49F-467A-ABEC-37C3222393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4" r="2" b="2"/>
          <a:stretch/>
        </p:blipFill>
        <p:spPr bwMode="auto">
          <a:xfrm>
            <a:off x="6176432" y="643467"/>
            <a:ext cx="5372100" cy="5571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4649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45D37F4E-DDB4-456B-97E0-9937730A03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51F7F64B-C3B6-47D3-827B-8014D353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hu-HU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Drámapedagógia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xmlns="" id="{B2DD41CD-8F47-4F56-AD12-4E2FF76969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D1D0994B-C7E9-429B-9290-3D31EA2A7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1832777"/>
            <a:ext cx="6713552" cy="5025223"/>
          </a:xfrm>
        </p:spPr>
        <p:txBody>
          <a:bodyPr anchor="t">
            <a:noAutofit/>
          </a:bodyPr>
          <a:lstStyle/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Nemzetközi tapasztalatok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hazai fejlődés útjai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„Jeles napok”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„Álló Idő Színház” – Szegedi Fegyház és Börtön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Színjátszó körök, csoportok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első jelentős áttörés – Pálhalmai Országos </a:t>
            </a:r>
            <a:r>
              <a:rPr lang="hu-H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Bv</a:t>
            </a:r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Intézet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Országos Börtönszínházi Találkozók</a:t>
            </a:r>
          </a:p>
        </p:txBody>
      </p:sp>
      <p:pic>
        <p:nvPicPr>
          <p:cNvPr id="6" name="Kép 5" descr="A képen személy, beltéri, táncos látható&#10;&#10;Automatikusan generált leírás">
            <a:extLst>
              <a:ext uri="{FF2B5EF4-FFF2-40B4-BE49-F238E27FC236}">
                <a16:creationId xmlns:a16="http://schemas.microsoft.com/office/drawing/2014/main" xmlns="" id="{58666954-9721-495A-9708-EAD8C9B0B1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6" r="9108" b="2"/>
          <a:stretch/>
        </p:blipFill>
        <p:spPr>
          <a:xfrm>
            <a:off x="7180729" y="1911493"/>
            <a:ext cx="4435993" cy="479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92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7B831B6F-405A-4B47-B9BB-5CA88F2858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2C4A7D58-5B5B-4274-A845-8E364262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anchor="b">
            <a:normAutofit/>
          </a:bodyPr>
          <a:lstStyle/>
          <a:p>
            <a:r>
              <a:rPr lang="hu-HU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Eredmények, tapasztalatok</a:t>
            </a:r>
          </a:p>
        </p:txBody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xmlns="" id="{F10480B7-8839-4064-8315-526708EE4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6" y="1810806"/>
            <a:ext cx="5458968" cy="3236388"/>
          </a:xfrm>
          <a:prstGeom prst="rect">
            <a:avLst/>
          </a:prstGeom>
        </p:spPr>
      </p:pic>
      <p:sp>
        <p:nvSpPr>
          <p:cNvPr id="12" name="sketch line">
            <a:extLst>
              <a:ext uri="{FF2B5EF4-FFF2-40B4-BE49-F238E27FC236}">
                <a16:creationId xmlns:a16="http://schemas.microsoft.com/office/drawing/2014/main" xmlns="" id="{953EE71A-6488-4203-A7C4-77102FD0DC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93592C96-73F5-46B6-89D1-52E3FD608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64886"/>
            <a:ext cx="4818888" cy="4193114"/>
          </a:xfrm>
        </p:spPr>
        <p:txBody>
          <a:bodyPr anchor="t">
            <a:noAutofit/>
          </a:bodyPr>
          <a:lstStyle/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fogvatartottak önbecsülésének megerősödése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Készségeik és képességeik fejlődése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Felelősségvállalásuk erősödése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Társadalmi elfogadottság növelése</a:t>
            </a:r>
          </a:p>
          <a:p>
            <a:pPr marL="0" indent="0">
              <a:buNone/>
            </a:pPr>
            <a:endParaRPr lang="hu-HU" sz="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Közvetett jóvátétel</a:t>
            </a:r>
          </a:p>
        </p:txBody>
      </p:sp>
    </p:spTree>
    <p:extLst>
      <p:ext uri="{BB962C8B-B14F-4D97-AF65-F5344CB8AC3E}">
        <p14:creationId xmlns:p14="http://schemas.microsoft.com/office/powerpoint/2010/main" val="3285249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C59AB4C8-9178-4F7A-8404-6890510B59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1BD6F050-94AC-4406-99A0-DA1AF6836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Az elmúlt évek számadatai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xmlns="" id="{4CFDFB37-4BC7-42C6-915D-A6609139BF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xmlns="" id="{9F561BA5-DE91-4AA2-B674-6103A4939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77179"/>
              </p:ext>
            </p:extLst>
          </p:nvPr>
        </p:nvGraphicFramePr>
        <p:xfrm>
          <a:off x="320040" y="3165679"/>
          <a:ext cx="11548872" cy="30199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93671">
                  <a:extLst>
                    <a:ext uri="{9D8B030D-6E8A-4147-A177-3AD203B41FA5}">
                      <a16:colId xmlns:a16="http://schemas.microsoft.com/office/drawing/2014/main" xmlns="" val="583013343"/>
                    </a:ext>
                  </a:extLst>
                </a:gridCol>
                <a:gridCol w="4255201">
                  <a:extLst>
                    <a:ext uri="{9D8B030D-6E8A-4147-A177-3AD203B41FA5}">
                      <a16:colId xmlns:a16="http://schemas.microsoft.com/office/drawing/2014/main" xmlns="" val="2050559551"/>
                    </a:ext>
                  </a:extLst>
                </a:gridCol>
              </a:tblGrid>
              <a:tr h="9421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Drámapedagógiai foglalkozások a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bv. intézetekben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120" marR="841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Foglalkozások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száma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120" marR="84120" marT="0" marB="0" anchor="ctr"/>
                </a:tc>
                <a:extLst>
                  <a:ext uri="{0D108BD9-81ED-4DB2-BD59-A6C34878D82A}">
                    <a16:rowId xmlns:a16="http://schemas.microsoft.com/office/drawing/2014/main" xmlns="" val="1256043575"/>
                  </a:ext>
                </a:extLst>
              </a:tr>
              <a:tr h="519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2019. év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120" marR="841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120" marR="84120" marT="0" marB="0" anchor="ctr"/>
                </a:tc>
                <a:extLst>
                  <a:ext uri="{0D108BD9-81ED-4DB2-BD59-A6C34878D82A}">
                    <a16:rowId xmlns:a16="http://schemas.microsoft.com/office/drawing/2014/main" xmlns="" val="325759347"/>
                  </a:ext>
                </a:extLst>
              </a:tr>
              <a:tr h="519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2020. év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120" marR="841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120" marR="84120" marT="0" marB="0" anchor="ctr"/>
                </a:tc>
                <a:extLst>
                  <a:ext uri="{0D108BD9-81ED-4DB2-BD59-A6C34878D82A}">
                    <a16:rowId xmlns:a16="http://schemas.microsoft.com/office/drawing/2014/main" xmlns="" val="2039010349"/>
                  </a:ext>
                </a:extLst>
              </a:tr>
              <a:tr h="519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2021. év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120" marR="841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120" marR="84120" marT="0" marB="0" anchor="ctr"/>
                </a:tc>
                <a:extLst>
                  <a:ext uri="{0D108BD9-81ED-4DB2-BD59-A6C34878D82A}">
                    <a16:rowId xmlns:a16="http://schemas.microsoft.com/office/drawing/2014/main" xmlns="" val="2577242112"/>
                  </a:ext>
                </a:extLst>
              </a:tr>
              <a:tr h="519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2022. év I. negyedév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120" marR="841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hu-HU" sz="2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4120" marR="84120" marT="0" marB="0" anchor="ctr"/>
                </a:tc>
                <a:extLst>
                  <a:ext uri="{0D108BD9-81ED-4DB2-BD59-A6C34878D82A}">
                    <a16:rowId xmlns:a16="http://schemas.microsoft.com/office/drawing/2014/main" xmlns="" val="1224501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498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4" descr="A III. Országos Börtönszínházi Találkozót a budapesti József Attila Színházban rendezték meg /Fotó: BvOP">
            <a:extLst>
              <a:ext uri="{FF2B5EF4-FFF2-40B4-BE49-F238E27FC236}">
                <a16:creationId xmlns:a16="http://schemas.microsoft.com/office/drawing/2014/main" xmlns="" id="{A8B3CA99-942F-485B-9161-02AAE217E0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6805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25B97239-2685-48C8-8104-1D4E4E383D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4" descr="Image result for börtönszínház">
            <a:extLst>
              <a:ext uri="{FF2B5EF4-FFF2-40B4-BE49-F238E27FC236}">
                <a16:creationId xmlns:a16="http://schemas.microsoft.com/office/drawing/2014/main" xmlns="" id="{2B8DDDD0-3D5C-4587-901F-C6C3316D52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42"/>
          <a:stretch/>
        </p:blipFill>
        <p:spPr bwMode="auto">
          <a:xfrm>
            <a:off x="321734" y="321733"/>
            <a:ext cx="5674894" cy="3030842"/>
          </a:xfrm>
          <a:prstGeom prst="rect">
            <a:avLst/>
          </a:prstGeom>
          <a:noFill/>
        </p:spPr>
      </p:pic>
      <p:pic>
        <p:nvPicPr>
          <p:cNvPr id="5" name="Kép 4" descr="A képen személy, ülő, személyek látható&#10;&#10;Automatikusan generált leírás">
            <a:extLst>
              <a:ext uri="{FF2B5EF4-FFF2-40B4-BE49-F238E27FC236}">
                <a16:creationId xmlns:a16="http://schemas.microsoft.com/office/drawing/2014/main" xmlns="" id="{775D8110-85DF-44B7-BC99-F716B0D8CD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" r="-4" b="-4"/>
          <a:stretch/>
        </p:blipFill>
        <p:spPr>
          <a:xfrm>
            <a:off x="321735" y="3524289"/>
            <a:ext cx="2676579" cy="2776517"/>
          </a:xfrm>
          <a:prstGeom prst="rect">
            <a:avLst/>
          </a:prstGeom>
        </p:spPr>
      </p:pic>
      <p:pic>
        <p:nvPicPr>
          <p:cNvPr id="2" name="Picture 6" descr="Fotó: BvOP">
            <a:extLst>
              <a:ext uri="{FF2B5EF4-FFF2-40B4-BE49-F238E27FC236}">
                <a16:creationId xmlns:a16="http://schemas.microsoft.com/office/drawing/2014/main" xmlns="" id="{1A4188F4-F74D-40BE-824C-3FFF5ED5779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4" r="23809" b="-3"/>
          <a:stretch/>
        </p:blipFill>
        <p:spPr bwMode="auto">
          <a:xfrm>
            <a:off x="3159553" y="3514855"/>
            <a:ext cx="2837076" cy="2785951"/>
          </a:xfrm>
          <a:prstGeom prst="rect">
            <a:avLst/>
          </a:prstGeom>
          <a:noFill/>
        </p:spPr>
      </p:pic>
      <p:pic>
        <p:nvPicPr>
          <p:cNvPr id="7" name="Kép 6" descr="A képen személy, beltéri, állás látható&#10;&#10;Automatikusan generált leírás">
            <a:extLst>
              <a:ext uri="{FF2B5EF4-FFF2-40B4-BE49-F238E27FC236}">
                <a16:creationId xmlns:a16="http://schemas.microsoft.com/office/drawing/2014/main" xmlns="" id="{40379B02-8B09-40F7-B1DA-7227880496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5" r="14752" b="2"/>
          <a:stretch/>
        </p:blipFill>
        <p:spPr>
          <a:xfrm>
            <a:off x="6195373" y="321733"/>
            <a:ext cx="5674892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70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xmlns="" id="{53B1618E-C8C3-43AE-BE7B-6D0BEB97826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6566"/>
            <a:ext cx="12191999" cy="6864565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xmlns="" id="{199AFD90-4AA7-4603-B808-A8196F00363C}"/>
              </a:ext>
            </a:extLst>
          </p:cNvPr>
          <p:cNvSpPr txBox="1"/>
          <p:nvPr/>
        </p:nvSpPr>
        <p:spPr>
          <a:xfrm>
            <a:off x="2423159" y="3005942"/>
            <a:ext cx="7345679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hu-H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színház a világ és önmagunk megismerésének egy lehetséges eszköze.</a:t>
            </a:r>
          </a:p>
          <a:p>
            <a:pPr algn="ctr">
              <a:lnSpc>
                <a:spcPct val="90000"/>
              </a:lnSpc>
            </a:pPr>
            <a:endParaRPr lang="hu-H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</a:pPr>
            <a:r>
              <a:rPr lang="hu-HU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Novák Eszter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xmlns="" id="{01C7D9E3-3830-4E7B-9289-8F272A2A1FD7}"/>
              </a:ext>
            </a:extLst>
          </p:cNvPr>
          <p:cNvSpPr txBox="1"/>
          <p:nvPr/>
        </p:nvSpPr>
        <p:spPr>
          <a:xfrm>
            <a:off x="7386208" y="6385895"/>
            <a:ext cx="5212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Novák Eszter – Jászai Mari-díjas magyar rendező</a:t>
            </a:r>
          </a:p>
        </p:txBody>
      </p:sp>
    </p:spTree>
    <p:extLst>
      <p:ext uri="{BB962C8B-B14F-4D97-AF65-F5344CB8AC3E}">
        <p14:creationId xmlns:p14="http://schemas.microsoft.com/office/powerpoint/2010/main" val="3501641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xmlns="" id="{7B831B6F-405A-4B47-B9BB-5CA88F2858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B943D7DE-5D64-4D63-99E3-50A6B52D1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anchor="b">
            <a:normAutofit/>
          </a:bodyPr>
          <a:lstStyle/>
          <a:p>
            <a:r>
              <a:rPr lang="hu-HU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Irodalomterápia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xmlns="" id="{953EE71A-6488-4203-A7C4-77102FD0DC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02BAD5C5-FD29-4FD5-9B91-2842D37A8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933890"/>
            <a:ext cx="4818888" cy="391072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hu-H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Kiemelt célok</a:t>
            </a:r>
          </a:p>
          <a:p>
            <a:pPr marL="0" indent="0">
              <a:buNone/>
            </a:pPr>
            <a:endParaRPr lang="hu-HU" sz="2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Önismeret fejlesztése</a:t>
            </a:r>
          </a:p>
          <a:p>
            <a:r>
              <a:rPr lang="hu-H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Konkrét probléma feldolgozása</a:t>
            </a:r>
          </a:p>
          <a:p>
            <a:r>
              <a:rPr lang="hu-H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Érzések szabad kifejezése, viselkedés változása</a:t>
            </a:r>
          </a:p>
          <a:p>
            <a:r>
              <a:rPr lang="hu-H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Konfliktushelyzetek kezelése</a:t>
            </a:r>
          </a:p>
          <a:p>
            <a:r>
              <a:rPr lang="hu-H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Közösségépítés</a:t>
            </a:r>
          </a:p>
          <a:p>
            <a:endParaRPr lang="hu-H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hu-H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O:\Parancsnok\BIZTFOGVH\Fogvatartasi\Partfogo\juhasz.ferenc.bvop\irodalomterapia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17" y="1664411"/>
            <a:ext cx="5646683" cy="352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942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C59AB4C8-9178-4F7A-8404-6890510B59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6FA877BA-F4E6-4E5A-9498-3439E1B1E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Az elmúlt évek számadatai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xmlns="" id="{4CFDFB37-4BC7-42C6-915D-A6609139BF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xmlns="" id="{6DA1ADC5-BFBA-43A5-86F3-325DD9566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636530"/>
              </p:ext>
            </p:extLst>
          </p:nvPr>
        </p:nvGraphicFramePr>
        <p:xfrm>
          <a:off x="613368" y="3124200"/>
          <a:ext cx="10962217" cy="31028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3170">
                  <a:extLst>
                    <a:ext uri="{9D8B030D-6E8A-4147-A177-3AD203B41FA5}">
                      <a16:colId xmlns:a16="http://schemas.microsoft.com/office/drawing/2014/main" xmlns="" val="896809302"/>
                    </a:ext>
                  </a:extLst>
                </a:gridCol>
                <a:gridCol w="4039047">
                  <a:extLst>
                    <a:ext uri="{9D8B030D-6E8A-4147-A177-3AD203B41FA5}">
                      <a16:colId xmlns:a16="http://schemas.microsoft.com/office/drawing/2014/main" xmlns="" val="1940253626"/>
                    </a:ext>
                  </a:extLst>
                </a:gridCol>
              </a:tblGrid>
              <a:tr h="1130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Irodalmi szakkörök a bv. intézetekben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847" marR="798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Foglalkozások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száma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847" marR="79847" marT="0" marB="0" anchor="ctr"/>
                </a:tc>
                <a:extLst>
                  <a:ext uri="{0D108BD9-81ED-4DB2-BD59-A6C34878D82A}">
                    <a16:rowId xmlns:a16="http://schemas.microsoft.com/office/drawing/2014/main" xmlns="" val="1535503818"/>
                  </a:ext>
                </a:extLst>
              </a:tr>
              <a:tr h="493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2019. év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847" marR="798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847" marR="79847" marT="0" marB="0" anchor="ctr"/>
                </a:tc>
                <a:extLst>
                  <a:ext uri="{0D108BD9-81ED-4DB2-BD59-A6C34878D82A}">
                    <a16:rowId xmlns:a16="http://schemas.microsoft.com/office/drawing/2014/main" xmlns="" val="4024923506"/>
                  </a:ext>
                </a:extLst>
              </a:tr>
              <a:tr h="493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2020. év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847" marR="798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662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847" marR="79847" marT="0" marB="0" anchor="ctr"/>
                </a:tc>
                <a:extLst>
                  <a:ext uri="{0D108BD9-81ED-4DB2-BD59-A6C34878D82A}">
                    <a16:rowId xmlns:a16="http://schemas.microsoft.com/office/drawing/2014/main" xmlns="" val="3437773885"/>
                  </a:ext>
                </a:extLst>
              </a:tr>
              <a:tr h="493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2021. év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847" marR="798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847" marR="79847" marT="0" marB="0" anchor="ctr"/>
                </a:tc>
                <a:extLst>
                  <a:ext uri="{0D108BD9-81ED-4DB2-BD59-A6C34878D82A}">
                    <a16:rowId xmlns:a16="http://schemas.microsoft.com/office/drawing/2014/main" xmlns="" val="766805321"/>
                  </a:ext>
                </a:extLst>
              </a:tr>
              <a:tr h="493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2022. év I. negyedév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847" marR="798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9847" marR="79847" marT="0" marB="0" anchor="ctr"/>
                </a:tc>
                <a:extLst>
                  <a:ext uri="{0D108BD9-81ED-4DB2-BD59-A6C34878D82A}">
                    <a16:rowId xmlns:a16="http://schemas.microsoft.com/office/drawing/2014/main" xmlns="" val="3743789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731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D75A5B51-0925-4835-8511-A0DD17EAA9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xmlns="" id="{3597E43B-3102-406B-9FA2-0E024D7CE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5295015" cy="2063808"/>
          </a:xfrm>
        </p:spPr>
        <p:txBody>
          <a:bodyPr anchor="b">
            <a:normAutofit/>
          </a:bodyPr>
          <a:lstStyle/>
          <a:p>
            <a:r>
              <a:rPr lang="hu-HU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Jövőbeli programok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xmlns="" id="{5CDFD20D-8E4F-4E3A-AF87-93F23E0D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38200" y="2650181"/>
            <a:ext cx="4343400" cy="18288"/>
          </a:xfrm>
          <a:custGeom>
            <a:avLst/>
            <a:gdLst>
              <a:gd name="connsiteX0" fmla="*/ 0 w 4343400"/>
              <a:gd name="connsiteY0" fmla="*/ 0 h 18288"/>
              <a:gd name="connsiteX1" fmla="*/ 577052 w 4343400"/>
              <a:gd name="connsiteY1" fmla="*/ 0 h 18288"/>
              <a:gd name="connsiteX2" fmla="*/ 1067235 w 4343400"/>
              <a:gd name="connsiteY2" fmla="*/ 0 h 18288"/>
              <a:gd name="connsiteX3" fmla="*/ 1600853 w 4343400"/>
              <a:gd name="connsiteY3" fmla="*/ 0 h 18288"/>
              <a:gd name="connsiteX4" fmla="*/ 2264773 w 4343400"/>
              <a:gd name="connsiteY4" fmla="*/ 0 h 18288"/>
              <a:gd name="connsiteX5" fmla="*/ 2841825 w 4343400"/>
              <a:gd name="connsiteY5" fmla="*/ 0 h 18288"/>
              <a:gd name="connsiteX6" fmla="*/ 3375442 w 4343400"/>
              <a:gd name="connsiteY6" fmla="*/ 0 h 18288"/>
              <a:gd name="connsiteX7" fmla="*/ 4343400 w 4343400"/>
              <a:gd name="connsiteY7" fmla="*/ 0 h 18288"/>
              <a:gd name="connsiteX8" fmla="*/ 4343400 w 4343400"/>
              <a:gd name="connsiteY8" fmla="*/ 18288 h 18288"/>
              <a:gd name="connsiteX9" fmla="*/ 3722914 w 4343400"/>
              <a:gd name="connsiteY9" fmla="*/ 18288 h 18288"/>
              <a:gd name="connsiteX10" fmla="*/ 3189297 w 4343400"/>
              <a:gd name="connsiteY10" fmla="*/ 18288 h 18288"/>
              <a:gd name="connsiteX11" fmla="*/ 2481943 w 4343400"/>
              <a:gd name="connsiteY11" fmla="*/ 18288 h 18288"/>
              <a:gd name="connsiteX12" fmla="*/ 1904891 w 4343400"/>
              <a:gd name="connsiteY12" fmla="*/ 18288 h 18288"/>
              <a:gd name="connsiteX13" fmla="*/ 1414707 w 4343400"/>
              <a:gd name="connsiteY13" fmla="*/ 18288 h 18288"/>
              <a:gd name="connsiteX14" fmla="*/ 750788 w 4343400"/>
              <a:gd name="connsiteY14" fmla="*/ 18288 h 18288"/>
              <a:gd name="connsiteX15" fmla="*/ 0 w 4343400"/>
              <a:gd name="connsiteY15" fmla="*/ 18288 h 18288"/>
              <a:gd name="connsiteX16" fmla="*/ 0 w 43434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C3BC4360-FEF9-4367-89A4-B3561BE52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167131"/>
            <a:ext cx="5295015" cy="3268957"/>
          </a:xfrm>
        </p:spPr>
        <p:txBody>
          <a:bodyPr>
            <a:normAutofit/>
          </a:bodyPr>
          <a:lstStyle/>
          <a:p>
            <a:r>
              <a:rPr lang="hu-HU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Kreatív és művészetterápiás programok folytatása</a:t>
            </a:r>
          </a:p>
          <a:p>
            <a:r>
              <a:rPr lang="hu-HU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Tízparancsolat – komplex művészetterápiás érzékenyítő program</a:t>
            </a:r>
          </a:p>
          <a:p>
            <a:r>
              <a:rPr lang="hu-H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IV. Országos Börtönszínházi Találkozó előkészítése</a:t>
            </a:r>
          </a:p>
        </p:txBody>
      </p:sp>
      <p:pic>
        <p:nvPicPr>
          <p:cNvPr id="7" name="Kép 6" descr="A képen szöveg, sírkő, épület, névtábla látható&#10;&#10;Automatikusan generált leírás">
            <a:extLst>
              <a:ext uri="{FF2B5EF4-FFF2-40B4-BE49-F238E27FC236}">
                <a16:creationId xmlns:a16="http://schemas.microsoft.com/office/drawing/2014/main" xmlns="" id="{5F86C559-ACDC-4DCA-BAD7-58B0F2678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799" y="362384"/>
            <a:ext cx="2314801" cy="2884488"/>
          </a:xfrm>
          <a:prstGeom prst="rect">
            <a:avLst/>
          </a:prstGeom>
        </p:spPr>
      </p:pic>
      <p:pic>
        <p:nvPicPr>
          <p:cNvPr id="9" name="Kép 8" descr="A képen sor, vonalas, több látható&#10;&#10;Automatikusan generált leírás">
            <a:extLst>
              <a:ext uri="{FF2B5EF4-FFF2-40B4-BE49-F238E27FC236}">
                <a16:creationId xmlns:a16="http://schemas.microsoft.com/office/drawing/2014/main" xmlns="" id="{0ACC3037-6741-4C82-8EA5-0CC3A0D977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328" y="935674"/>
            <a:ext cx="2603605" cy="1737906"/>
          </a:xfrm>
          <a:prstGeom prst="rect">
            <a:avLst/>
          </a:prstGeom>
        </p:spPr>
      </p:pic>
      <p:pic>
        <p:nvPicPr>
          <p:cNvPr id="5" name="Kép 4" descr="A képen szöveg, könyv, polc, beltéri látható&#10;&#10;Automatikusan generált leírás">
            <a:extLst>
              <a:ext uri="{FF2B5EF4-FFF2-40B4-BE49-F238E27FC236}">
                <a16:creationId xmlns:a16="http://schemas.microsoft.com/office/drawing/2014/main" xmlns="" id="{3BE3CC8F-B086-4B2A-BE6E-3426C511CA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65" y="3426258"/>
            <a:ext cx="4934000" cy="275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79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A8384FB5-9ADC-4DDC-881B-597D56F5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BC05CA36-AD6A-4ABF-9A05-52E5A143D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D4331EE8-85A4-4588-8D9E-70E534D477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9D6C862-61CC-4B46-8080-96583D653B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xmlns="" id="{64750200-28BB-42B0-B563-18E9530B3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299" y="1716832"/>
            <a:ext cx="6391136" cy="4777273"/>
          </a:xfrm>
        </p:spPr>
        <p:txBody>
          <a:bodyPr anchor="t">
            <a:normAutofit/>
          </a:bodyPr>
          <a:lstStyle/>
          <a:p>
            <a:pPr algn="l"/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Köszönöm a megtisztelő figyelmet!</a:t>
            </a:r>
          </a:p>
          <a:p>
            <a:pPr algn="ctr"/>
            <a:endParaRPr lang="hu-HU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ctr"/>
            <a:endParaRPr lang="hu-HU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ctr"/>
            <a:endParaRPr lang="hu-H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ctr"/>
            <a:r>
              <a:rPr lang="hu-H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juhasz.ferenc.bvop@bv.gov.hu</a:t>
            </a:r>
            <a:endParaRPr lang="hu-H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+36 30 340 8252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xmlns="" id="{2912B39A-C3D1-4512-A3F6-F6BCDED241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907" y="658489"/>
            <a:ext cx="5163022" cy="516302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37EECFC-A684-4391-AE85-4CDAF5565F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049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7703</TotalTime>
  <Words>295</Words>
  <Application>Microsoft Office PowerPoint</Application>
  <PresentationFormat>Egyéni</PresentationFormat>
  <Paragraphs>118</Paragraphs>
  <Slides>20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1" baseType="lpstr">
      <vt:lpstr>Office-téma</vt:lpstr>
      <vt:lpstr>PowerPoint bemutató</vt:lpstr>
      <vt:lpstr>Bevezető gondolatok</vt:lpstr>
      <vt:lpstr>Művészetterápiás és kreatív programok</vt:lpstr>
      <vt:lpstr>Jobb agyféltekés rajzolás</vt:lpstr>
      <vt:lpstr>Az elmúlt évek számadatai</vt:lpstr>
      <vt:lpstr>Fogvatartotti alkotások</vt:lpstr>
      <vt:lpstr>PowerPoint bemutató</vt:lpstr>
      <vt:lpstr>PowerPoint bemutató</vt:lpstr>
      <vt:lpstr>PowerPoint bemutató</vt:lpstr>
      <vt:lpstr>PowerPoint bemutató</vt:lpstr>
      <vt:lpstr>Drámapedagógia</vt:lpstr>
      <vt:lpstr>Eredmények, tapasztalatok</vt:lpstr>
      <vt:lpstr>Az elmúlt évek számadatai</vt:lpstr>
      <vt:lpstr>PowerPoint bemutató</vt:lpstr>
      <vt:lpstr>PowerPoint bemutató</vt:lpstr>
      <vt:lpstr>PowerPoint bemutató</vt:lpstr>
      <vt:lpstr>Irodalomterápia</vt:lpstr>
      <vt:lpstr>Az elmúlt évek számadatai</vt:lpstr>
      <vt:lpstr>Jövőbeli programok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bettyna.varga@gmail.com</dc:creator>
  <cp:lastModifiedBy>juhasz.ferenc.bvop</cp:lastModifiedBy>
  <cp:revision>502</cp:revision>
  <dcterms:created xsi:type="dcterms:W3CDTF">2021-04-12T07:27:27Z</dcterms:created>
  <dcterms:modified xsi:type="dcterms:W3CDTF">2022-04-19T08:23:41Z</dcterms:modified>
</cp:coreProperties>
</file>