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57" r:id="rId8"/>
    <p:sldId id="264" r:id="rId9"/>
    <p:sldId id="265" r:id="rId10"/>
    <p:sldId id="266" r:id="rId11"/>
    <p:sldId id="267" r:id="rId12"/>
    <p:sldId id="270" r:id="rId13"/>
    <p:sldId id="268" r:id="rId14"/>
    <p:sldId id="272" r:id="rId15"/>
    <p:sldId id="274" r:id="rId16"/>
    <p:sldId id="273" r:id="rId17"/>
    <p:sldId id="269" r:id="rId18"/>
    <p:sldId id="271" r:id="rId1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2022. 04. 10.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2022. 04. 10.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2022. 04. 10.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2022. 04. 10.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2022. 04. 10.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2022. 04. 10.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2022. 04. 10.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2022. 04. 10.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2022. 04. 10.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2022. 04. 10.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2022. 04. 10.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3A9BC-FBCD-4BDC-80CA-A83998268D98}" type="datetimeFigureOut">
              <a:rPr lang="hu-HU" smtClean="0"/>
              <a:pPr/>
              <a:t>2022. 04. 10.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2.jpeg"/><Relationship Id="rId5" Type="http://schemas.openxmlformats.org/officeDocument/2006/relationships/image" Target="../media/image4.png"/><Relationship Id="rId10" Type="http://schemas.openxmlformats.org/officeDocument/2006/relationships/image" Target="../media/image11.jpeg"/><Relationship Id="rId4" Type="http://schemas.openxmlformats.org/officeDocument/2006/relationships/image" Target="../media/image3.png"/><Relationship Id="rId9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10" name="Téglalap 9"/>
          <p:cNvSpPr/>
          <p:nvPr/>
        </p:nvSpPr>
        <p:spPr>
          <a:xfrm>
            <a:off x="428596" y="1142982"/>
            <a:ext cx="8358246" cy="4357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4000" dirty="0" smtClean="0"/>
              <a:t>A művészetterápia lehetőségei a </a:t>
            </a:r>
            <a:r>
              <a:rPr lang="hu-HU" sz="4000" dirty="0" err="1" smtClean="0"/>
              <a:t>marginalizált</a:t>
            </a:r>
            <a:r>
              <a:rPr lang="hu-HU" sz="4000" dirty="0" smtClean="0"/>
              <a:t>, sérülékeny társadalmi célcsoport támogatásában: új technikák, új lehetőségek </a:t>
            </a:r>
          </a:p>
          <a:p>
            <a:pPr algn="ctr"/>
            <a:endParaRPr lang="hu-HU" sz="4000" dirty="0" smtClean="0"/>
          </a:p>
          <a:p>
            <a:pPr algn="ctr"/>
            <a:r>
              <a:rPr lang="hu-HU" sz="2400" dirty="0" smtClean="0"/>
              <a:t>Budapest, 2022. 04. 20.		Juhászné Ceglédi Tünde</a:t>
            </a:r>
          </a:p>
          <a:p>
            <a:pPr algn="ctr"/>
            <a:r>
              <a:rPr lang="hu-HU" sz="2400" dirty="0" smtClean="0"/>
              <a:t>					mentálhigiénikus, </a:t>
            </a:r>
          </a:p>
          <a:p>
            <a:pPr algn="ctr"/>
            <a:r>
              <a:rPr lang="hu-HU" sz="2400" dirty="0" smtClean="0"/>
              <a:t>					</a:t>
            </a:r>
            <a:r>
              <a:rPr lang="hu-HU" sz="2400" dirty="0" err="1" smtClean="0"/>
              <a:t>addiktológiai</a:t>
            </a:r>
            <a:r>
              <a:rPr lang="hu-HU" sz="2400" dirty="0" smtClean="0"/>
              <a:t> konzultáns</a:t>
            </a:r>
            <a:endParaRPr lang="hu-H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10" name="Téglalap 9"/>
          <p:cNvSpPr/>
          <p:nvPr/>
        </p:nvSpPr>
        <p:spPr>
          <a:xfrm>
            <a:off x="642910" y="1166843"/>
            <a:ext cx="78581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600" dirty="0" smtClean="0"/>
              <a:t>Mi a  művészetterápia?</a:t>
            </a:r>
          </a:p>
          <a:p>
            <a:pPr algn="ctr"/>
            <a:endParaRPr lang="hu-HU" sz="3600" b="1" i="1" dirty="0" smtClean="0"/>
          </a:p>
          <a:p>
            <a:r>
              <a:rPr lang="hu-HU" dirty="0" smtClean="0"/>
              <a:t> </a:t>
            </a:r>
            <a:r>
              <a:rPr lang="hu-HU" sz="2400" dirty="0" smtClean="0"/>
              <a:t>- Egy terápiás módszer, mely a művészet különböző ágait használja  a gondolatok, érzelmek nonverbális kommunikációjára. </a:t>
            </a:r>
          </a:p>
          <a:p>
            <a:r>
              <a:rPr lang="hu-HU" sz="2400" dirty="0" smtClean="0"/>
              <a:t>- A művészetterápiákban a hangsúly a kreativitáson, a szabad önkifejezésen, a biztonságos és bizalmas környezeten van.</a:t>
            </a:r>
          </a:p>
          <a:p>
            <a:r>
              <a:rPr lang="hu-HU" sz="2400" dirty="0" smtClean="0"/>
              <a:t>- A művészetterápiához nincs szükség művészi tehetségre, hiszen nem a művészi értékeken van a hangsúly.</a:t>
            </a:r>
            <a:endParaRPr lang="hu-H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10" name="Téglalap 9"/>
          <p:cNvSpPr/>
          <p:nvPr/>
        </p:nvSpPr>
        <p:spPr>
          <a:xfrm>
            <a:off x="928662" y="1000108"/>
            <a:ext cx="7286676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600" dirty="0" smtClean="0"/>
              <a:t>A művészetterápia fajtái</a:t>
            </a:r>
          </a:p>
          <a:p>
            <a:endParaRPr lang="hu-HU" sz="2800" b="1" dirty="0" smtClean="0"/>
          </a:p>
          <a:p>
            <a:r>
              <a:rPr lang="hu-HU" sz="2800" dirty="0" smtClean="0"/>
              <a:t>Aktív -  ha a résztvevő maga alkot valamit. </a:t>
            </a:r>
            <a:r>
              <a:rPr lang="hu-HU" sz="2800" dirty="0" smtClean="0"/>
              <a:t>(én </a:t>
            </a:r>
            <a:r>
              <a:rPr lang="hu-HU" sz="2800" dirty="0" smtClean="0"/>
              <a:t>munkám során </a:t>
            </a:r>
            <a:r>
              <a:rPr lang="hu-HU" sz="2800" dirty="0" smtClean="0"/>
              <a:t>ezt alkalmazom)</a:t>
            </a:r>
            <a:endParaRPr lang="hu-HU" sz="2800" dirty="0" smtClean="0"/>
          </a:p>
          <a:p>
            <a:endParaRPr lang="hu-HU" sz="2800" b="1" dirty="0" smtClean="0"/>
          </a:p>
          <a:p>
            <a:r>
              <a:rPr lang="hu-HU" sz="2800" dirty="0" smtClean="0"/>
              <a:t>Befogadó (receptív) - amikor valamilyen (más által készített) alkotáson keresztül zajlik a folyamat. </a:t>
            </a:r>
            <a:endParaRPr lang="hu-H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10" name="Téglalap 9"/>
          <p:cNvSpPr/>
          <p:nvPr/>
        </p:nvSpPr>
        <p:spPr>
          <a:xfrm>
            <a:off x="928662" y="1142984"/>
            <a:ext cx="7286676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hu-HU" sz="3600" dirty="0" smtClean="0"/>
              <a:t>Művészetterápia – kreativitás</a:t>
            </a:r>
          </a:p>
          <a:p>
            <a:pPr>
              <a:buNone/>
            </a:pPr>
            <a:endParaRPr lang="hu-HU" sz="2800" dirty="0" smtClean="0"/>
          </a:p>
          <a:p>
            <a:pPr>
              <a:buNone/>
            </a:pPr>
            <a:endParaRPr lang="hu-HU" sz="2800" dirty="0" smtClean="0"/>
          </a:p>
          <a:p>
            <a:pPr>
              <a:buNone/>
            </a:pPr>
            <a:r>
              <a:rPr lang="hu-HU" sz="3200" dirty="0" smtClean="0"/>
              <a:t>A művészetterápia a kreativitáson keresztül segíti a szükségletek felismerését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10" name="Téglalap 9"/>
          <p:cNvSpPr/>
          <p:nvPr/>
        </p:nvSpPr>
        <p:spPr>
          <a:xfrm>
            <a:off x="1142976" y="1285860"/>
            <a:ext cx="7143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hu-HU" sz="3600" dirty="0" smtClean="0"/>
              <a:t>Kreativitás fogalma</a:t>
            </a:r>
          </a:p>
          <a:p>
            <a:pPr algn="ctr">
              <a:buNone/>
            </a:pPr>
            <a:endParaRPr lang="hu-HU" sz="3600" dirty="0" smtClean="0"/>
          </a:p>
          <a:p>
            <a:pPr>
              <a:buNone/>
            </a:pPr>
            <a:r>
              <a:rPr lang="hu-HU" sz="2800" dirty="0" smtClean="0"/>
              <a:t>„A kreativitás alkotóképességet, teremtőképességet jelent, amely során a különféle képességek szerveződése lehetővé teszi az elszigetelt tapasztalatok összekapcsolását, újszerű értelmezését és új formában történő megjelenését.”</a:t>
            </a:r>
            <a:endParaRPr lang="hu-HU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11" name="Téglalap 10"/>
          <p:cNvSpPr/>
          <p:nvPr/>
        </p:nvSpPr>
        <p:spPr>
          <a:xfrm>
            <a:off x="1285852" y="857935"/>
            <a:ext cx="6858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u-HU" sz="3600" dirty="0" smtClean="0">
                <a:solidFill>
                  <a:prstClr val="black"/>
                </a:solidFill>
              </a:rPr>
              <a:t>Kreativitás, mint pszichikus jelenség</a:t>
            </a:r>
            <a:endParaRPr lang="hu-HU" sz="3600" dirty="0">
              <a:solidFill>
                <a:prstClr val="black"/>
              </a:solidFill>
            </a:endParaRPr>
          </a:p>
        </p:txBody>
      </p:sp>
      <p:sp>
        <p:nvSpPr>
          <p:cNvPr id="12" name="Téglalap 11"/>
          <p:cNvSpPr/>
          <p:nvPr/>
        </p:nvSpPr>
        <p:spPr>
          <a:xfrm>
            <a:off x="857224" y="1720840"/>
            <a:ext cx="74295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hu-HU" sz="2400" dirty="0" smtClean="0"/>
              <a:t>A kreativitásról többféle értelemben beszélhetünk. </a:t>
            </a:r>
          </a:p>
          <a:p>
            <a:pPr marL="514350" indent="-514350">
              <a:buAutoNum type="arabicPeriod"/>
            </a:pPr>
            <a:r>
              <a:rPr lang="hu-HU" sz="2400" dirty="0" smtClean="0"/>
              <a:t>Megközelíthetjük azt mint pszichikus jelenséget, illetve mint mentális folyamatot.</a:t>
            </a:r>
          </a:p>
          <a:p>
            <a:pPr marL="514350" indent="-514350">
              <a:buAutoNum type="arabicPeriod"/>
            </a:pPr>
            <a:r>
              <a:rPr lang="hu-HU" sz="2400" dirty="0" smtClean="0"/>
              <a:t>Beszélhetünk róla mint konkrét produktumokat előállító aktivitás, mint konkrét alkotási folyamat.</a:t>
            </a:r>
          </a:p>
          <a:p>
            <a:pPr marL="514350" indent="-514350">
              <a:buAutoNum type="arabicPeriod"/>
            </a:pPr>
            <a:r>
              <a:rPr lang="hu-HU" sz="2400" dirty="0" smtClean="0"/>
              <a:t>Értelmezhetjük mint az emberi aktivitás produktumát, melynek lényeges ismérvei az eredetiség és az újszerűség, valamint a társadalmi  hasznosság és jelentőség.</a:t>
            </a:r>
            <a:endParaRPr lang="hu-HU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11" name="Téglalap 10"/>
          <p:cNvSpPr/>
          <p:nvPr/>
        </p:nvSpPr>
        <p:spPr>
          <a:xfrm>
            <a:off x="428596" y="1643050"/>
            <a:ext cx="40005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hu-HU" sz="2800" dirty="0" smtClean="0"/>
              <a:t>Az alkotás, mint terápiás eszköz fontos szerepet tölt be a hátrányos helyzetű emberek (fogyatékossággal élők, krónikus betegek, fogvatartottak, …) társadalomba való be- illetve visszaillesztésében.</a:t>
            </a:r>
          </a:p>
        </p:txBody>
      </p:sp>
      <p:pic>
        <p:nvPicPr>
          <p:cNvPr id="12" name="Tartalom helye 7" descr="DSCN198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929190" y="1357298"/>
            <a:ext cx="3143272" cy="2357454"/>
          </a:xfrm>
          <a:prstGeom prst="rect">
            <a:avLst/>
          </a:prstGeom>
        </p:spPr>
      </p:pic>
      <p:sp>
        <p:nvSpPr>
          <p:cNvPr id="13" name="Téglalap 12"/>
          <p:cNvSpPr/>
          <p:nvPr/>
        </p:nvSpPr>
        <p:spPr>
          <a:xfrm>
            <a:off x="1737462" y="1544122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endParaRPr lang="hu-HU" dirty="0" smtClean="0">
              <a:solidFill>
                <a:prstClr val="black"/>
              </a:solidFill>
            </a:endParaRPr>
          </a:p>
        </p:txBody>
      </p:sp>
      <p:sp>
        <p:nvSpPr>
          <p:cNvPr id="14" name="Téglalap 13"/>
          <p:cNvSpPr/>
          <p:nvPr/>
        </p:nvSpPr>
        <p:spPr>
          <a:xfrm>
            <a:off x="500034" y="714356"/>
            <a:ext cx="75009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u-HU" sz="4000" dirty="0" smtClean="0">
                <a:solidFill>
                  <a:prstClr val="black"/>
                </a:solidFill>
              </a:rPr>
              <a:t>Kreativitás – Alkotás - Re-integráció</a:t>
            </a:r>
          </a:p>
        </p:txBody>
      </p:sp>
      <p:pic>
        <p:nvPicPr>
          <p:cNvPr id="16" name="Kép 15" descr="DSCN1970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929190" y="3786190"/>
            <a:ext cx="3143272" cy="235745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11" name="Téglalap 10"/>
          <p:cNvSpPr/>
          <p:nvPr/>
        </p:nvSpPr>
        <p:spPr>
          <a:xfrm>
            <a:off x="857224" y="2000240"/>
            <a:ext cx="721523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hu-HU" sz="3600" dirty="0" smtClean="0"/>
              <a:t>Pszichoterápiás szempontból mindenféle művészeti ágnak nagy jelentősége van (zene, rajz, festészet, szobrászat…).</a:t>
            </a:r>
          </a:p>
          <a:p>
            <a:pPr>
              <a:buNone/>
            </a:pPr>
            <a:endParaRPr lang="hu-HU" sz="36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10" name="Téglalap 9"/>
          <p:cNvSpPr/>
          <p:nvPr/>
        </p:nvSpPr>
        <p:spPr>
          <a:xfrm>
            <a:off x="1071538" y="1928802"/>
            <a:ext cx="700092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dirty="0" smtClean="0"/>
              <a:t>- 3000 éves múltra tekint vissza</a:t>
            </a:r>
          </a:p>
          <a:p>
            <a:r>
              <a:rPr lang="hu-HU" sz="2800" dirty="0" smtClean="0"/>
              <a:t>- Ma – viaszkréta + vasaló</a:t>
            </a:r>
          </a:p>
          <a:p>
            <a:pPr>
              <a:buNone/>
            </a:pPr>
            <a:r>
              <a:rPr lang="hu-HU" sz="2800" dirty="0" smtClean="0"/>
              <a:t>- Egyszerű és nagyszerű technika, színekkel és mozdulatokkal való játék, amivel egyedi, megismételhetetlen alkotásokat készíthetünk.  - Azoknak is alkotási élményt ad, akik nem rendelkeznek túlzottan ügyes kézzel. </a:t>
            </a:r>
          </a:p>
        </p:txBody>
      </p:sp>
      <p:sp>
        <p:nvSpPr>
          <p:cNvPr id="12" name="Téglalap 11"/>
          <p:cNvSpPr/>
          <p:nvPr/>
        </p:nvSpPr>
        <p:spPr>
          <a:xfrm>
            <a:off x="2071670" y="1094472"/>
            <a:ext cx="50006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u-HU" sz="3600" dirty="0" err="1" smtClean="0">
                <a:solidFill>
                  <a:prstClr val="black"/>
                </a:solidFill>
              </a:rPr>
              <a:t>Encaustica</a:t>
            </a:r>
            <a:r>
              <a:rPr lang="hu-HU" sz="3600" dirty="0" smtClean="0">
                <a:solidFill>
                  <a:prstClr val="black"/>
                </a:solidFill>
              </a:rPr>
              <a:t> - viaszfestés</a:t>
            </a:r>
            <a:endParaRPr lang="hu-HU" sz="36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10" name="Téglalap 9"/>
          <p:cNvSpPr/>
          <p:nvPr/>
        </p:nvSpPr>
        <p:spPr>
          <a:xfrm>
            <a:off x="571472" y="928670"/>
            <a:ext cx="77867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600" dirty="0" smtClean="0"/>
              <a:t>Készíthetünk absztrakt, nonfiguratív alkotásokat, tájképeket, csendéletet…</a:t>
            </a:r>
            <a:endParaRPr lang="hu-HU" sz="3600" dirty="0"/>
          </a:p>
        </p:txBody>
      </p:sp>
      <p:pic>
        <p:nvPicPr>
          <p:cNvPr id="1027" name="Picture 3" descr="C:\Users\Tünde\Desktop\20210320_112122 (2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00364" y="2214554"/>
            <a:ext cx="2928958" cy="2043017"/>
          </a:xfrm>
          <a:prstGeom prst="rect">
            <a:avLst/>
          </a:prstGeom>
          <a:noFill/>
        </p:spPr>
      </p:pic>
      <p:pic>
        <p:nvPicPr>
          <p:cNvPr id="1028" name="Picture 4" descr="C:\Users\Tünde\Desktop\Virág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072198" y="2357430"/>
            <a:ext cx="2405066" cy="3479329"/>
          </a:xfrm>
          <a:prstGeom prst="rect">
            <a:avLst/>
          </a:prstGeom>
          <a:noFill/>
        </p:spPr>
      </p:pic>
      <p:pic>
        <p:nvPicPr>
          <p:cNvPr id="1029" name="Picture 5" descr="C:\Users\Tünde\Desktop\Tájkép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000365" y="4357694"/>
            <a:ext cx="3000395" cy="1967260"/>
          </a:xfrm>
          <a:prstGeom prst="rect">
            <a:avLst/>
          </a:prstGeom>
          <a:noFill/>
        </p:spPr>
      </p:pic>
      <p:pic>
        <p:nvPicPr>
          <p:cNvPr id="1030" name="Picture 6" descr="C:\Users\Tünde\Desktop\20211028_173124 (2)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5400000">
            <a:off x="-61231" y="2990133"/>
            <a:ext cx="3408545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10" name="Téglalap 9"/>
          <p:cNvSpPr/>
          <p:nvPr/>
        </p:nvSpPr>
        <p:spPr>
          <a:xfrm>
            <a:off x="1285852" y="1285860"/>
            <a:ext cx="678661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600" dirty="0" smtClean="0"/>
              <a:t>A foglalkozások tematikája</a:t>
            </a:r>
          </a:p>
          <a:p>
            <a:pPr algn="ctr"/>
            <a:endParaRPr lang="hu-HU" sz="3600" dirty="0" smtClean="0"/>
          </a:p>
          <a:p>
            <a:pPr marL="342900" indent="-342900">
              <a:buAutoNum type="arabicPeriod"/>
            </a:pPr>
            <a:r>
              <a:rPr lang="hu-HU" sz="2800" dirty="0" smtClean="0"/>
              <a:t>Eszköz és anyagismeret</a:t>
            </a:r>
          </a:p>
          <a:p>
            <a:pPr marL="342900" indent="-342900">
              <a:buAutoNum type="arabicPeriod"/>
            </a:pPr>
            <a:r>
              <a:rPr lang="hu-HU" sz="2800" dirty="0" smtClean="0"/>
              <a:t>Alapformák, vasalómozgatás gyakorlása</a:t>
            </a:r>
          </a:p>
          <a:p>
            <a:pPr marL="342900" indent="-342900">
              <a:buAutoNum type="arabicPeriod"/>
            </a:pPr>
            <a:r>
              <a:rPr lang="hu-HU" sz="2800" dirty="0" smtClean="0"/>
              <a:t>Alkotási folyamat</a:t>
            </a:r>
          </a:p>
          <a:p>
            <a:pPr marL="342900" indent="-342900">
              <a:buAutoNum type="arabicPeriod"/>
            </a:pPr>
            <a:r>
              <a:rPr lang="hu-HU" sz="2800" dirty="0" smtClean="0"/>
              <a:t>Az alkotáshoz kötődően beszélgetés a lelki folyamatokról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10" name="Téglalap 9"/>
          <p:cNvSpPr/>
          <p:nvPr/>
        </p:nvSpPr>
        <p:spPr>
          <a:xfrm>
            <a:off x="1285852" y="857233"/>
            <a:ext cx="678661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600" dirty="0" smtClean="0"/>
              <a:t>Mit adnak a foglalkozások?</a:t>
            </a:r>
          </a:p>
          <a:p>
            <a:pPr algn="ctr"/>
            <a:endParaRPr lang="hu-HU" sz="2800" dirty="0" smtClean="0"/>
          </a:p>
          <a:p>
            <a:pPr marL="514350" indent="-514350">
              <a:buAutoNum type="arabicPeriod"/>
            </a:pPr>
            <a:r>
              <a:rPr lang="hu-HU" sz="2600" dirty="0" smtClean="0"/>
              <a:t>önbizalom</a:t>
            </a:r>
          </a:p>
          <a:p>
            <a:pPr marL="514350" indent="-514350">
              <a:buAutoNum type="arabicPeriod"/>
            </a:pPr>
            <a:r>
              <a:rPr lang="hu-HU" sz="2600" dirty="0" smtClean="0"/>
              <a:t>feltöltődés</a:t>
            </a:r>
          </a:p>
          <a:p>
            <a:pPr marL="514350" indent="-514350">
              <a:buAutoNum type="arabicPeriod"/>
            </a:pPr>
            <a:r>
              <a:rPr lang="hu-HU" sz="2600" dirty="0" smtClean="0"/>
              <a:t>stressz-kezelés, szorongásoldás</a:t>
            </a:r>
          </a:p>
          <a:p>
            <a:pPr marL="514350" indent="-514350">
              <a:buAutoNum type="arabicPeriod"/>
            </a:pPr>
            <a:r>
              <a:rPr lang="hu-HU" sz="2600" dirty="0" smtClean="0"/>
              <a:t>önismeret, én-kép</a:t>
            </a:r>
          </a:p>
          <a:p>
            <a:pPr marL="514350" indent="-514350">
              <a:buAutoNum type="arabicPeriod"/>
            </a:pPr>
            <a:r>
              <a:rPr lang="hu-HU" sz="2600" dirty="0" smtClean="0"/>
              <a:t>manuális készségfejlődés</a:t>
            </a:r>
          </a:p>
          <a:p>
            <a:pPr marL="514350" indent="-514350">
              <a:buAutoNum type="arabicPeriod"/>
            </a:pPr>
            <a:r>
              <a:rPr lang="hu-HU" sz="2600" dirty="0" smtClean="0"/>
              <a:t>színharmónia</a:t>
            </a:r>
          </a:p>
          <a:p>
            <a:pPr marL="514350" indent="-514350">
              <a:buAutoNum type="arabicPeriod"/>
            </a:pPr>
            <a:r>
              <a:rPr lang="hu-HU" sz="2600" dirty="0" smtClean="0"/>
              <a:t>érzelemszabályozás</a:t>
            </a:r>
          </a:p>
          <a:p>
            <a:pPr marL="514350" indent="-514350">
              <a:buAutoNum type="arabicPeriod"/>
            </a:pPr>
            <a:r>
              <a:rPr lang="hu-HU" sz="2600" dirty="0" smtClean="0"/>
              <a:t>kapcsolatok</a:t>
            </a:r>
          </a:p>
          <a:p>
            <a:pPr marL="514350" indent="-514350">
              <a:buAutoNum type="arabicPeriod"/>
            </a:pPr>
            <a:r>
              <a:rPr lang="hu-HU" sz="2600" dirty="0" smtClean="0"/>
              <a:t>lelki béke</a:t>
            </a:r>
          </a:p>
          <a:p>
            <a:pPr marL="514350" indent="-514350">
              <a:buAutoNum type="arabicPeriod"/>
            </a:pPr>
            <a:r>
              <a:rPr lang="hu-HU" sz="2600" dirty="0" smtClean="0"/>
              <a:t>alkotás öröme…</a:t>
            </a:r>
            <a:endParaRPr lang="hu-HU" sz="28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pic>
        <p:nvPicPr>
          <p:cNvPr id="1027" name="Picture 3" descr="C:\Users\Tünde\Desktop\DSCN3307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85786" y="1071546"/>
            <a:ext cx="7459831" cy="4846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pic>
        <p:nvPicPr>
          <p:cNvPr id="2051" name="Picture 3" descr="C:\Users\Tünde\Desktop\DSCN3347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57224" y="1071546"/>
            <a:ext cx="7544356" cy="49195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pic>
        <p:nvPicPr>
          <p:cNvPr id="3074" name="Picture 2" descr="C:\Users\Tünde\Desktop\DSCN3315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2910" y="1071546"/>
            <a:ext cx="7819713" cy="50828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pic>
        <p:nvPicPr>
          <p:cNvPr id="4098" name="Picture 2" descr="C:\Users\Tünde\Desktop\Viaszfestés vasalóval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85786" y="1071546"/>
            <a:ext cx="7599904" cy="49399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10" name="Téglalap 9"/>
          <p:cNvSpPr/>
          <p:nvPr/>
        </p:nvSpPr>
        <p:spPr>
          <a:xfrm>
            <a:off x="1071538" y="1714488"/>
            <a:ext cx="70009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600" dirty="0" smtClean="0"/>
              <a:t>Most pedig lássuk és próbáljuk ki ezt az egyszerű, de nagyszerű technikát a gyakorlatban </a:t>
            </a:r>
            <a:endParaRPr lang="hu-HU" sz="2800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10" name="Téglalap 9"/>
          <p:cNvSpPr/>
          <p:nvPr/>
        </p:nvSpPr>
        <p:spPr>
          <a:xfrm>
            <a:off x="1285852" y="1928802"/>
            <a:ext cx="67866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600" dirty="0" smtClean="0"/>
              <a:t>Köszönöm a figyelmet! </a:t>
            </a:r>
            <a:endParaRPr lang="hu-HU" sz="3600" smtClean="0"/>
          </a:p>
          <a:p>
            <a:pPr algn="ctr"/>
            <a:endParaRPr lang="hu-HU" sz="3600" dirty="0" smtClean="0"/>
          </a:p>
          <a:p>
            <a:pPr algn="ctr"/>
            <a:r>
              <a:rPr lang="hu-HU" sz="3600" dirty="0" smtClean="0"/>
              <a:t>Bízom benne, hogy pozitív élményekkel lettek gazdagabbak!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397</Words>
  <Application>Microsoft Office PowerPoint</Application>
  <PresentationFormat>Diavetítés a képernyőre (4:3 oldalarány)</PresentationFormat>
  <Paragraphs>57</Paragraphs>
  <Slides>18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19" baseType="lpstr">
      <vt:lpstr>Office-téma</vt:lpstr>
      <vt:lpstr>1. dia</vt:lpstr>
      <vt:lpstr>2. dia</vt:lpstr>
      <vt:lpstr>3. dia</vt:lpstr>
      <vt:lpstr>4. dia</vt:lpstr>
      <vt:lpstr>5. dia</vt:lpstr>
      <vt:lpstr>6. dia</vt:lpstr>
      <vt:lpstr>7. dia</vt:lpstr>
      <vt:lpstr>8. dia</vt:lpstr>
      <vt:lpstr>9. dia</vt:lpstr>
      <vt:lpstr>10. dia</vt:lpstr>
      <vt:lpstr>11. dia</vt:lpstr>
      <vt:lpstr>12. dia</vt:lpstr>
      <vt:lpstr>13. dia</vt:lpstr>
      <vt:lpstr>14. dia</vt:lpstr>
      <vt:lpstr>15. dia</vt:lpstr>
      <vt:lpstr>16. dia</vt:lpstr>
      <vt:lpstr>17. dia</vt:lpstr>
      <vt:lpstr>18.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Andras</dc:creator>
  <cp:lastModifiedBy>Tünde</cp:lastModifiedBy>
  <cp:revision>24</cp:revision>
  <dcterms:created xsi:type="dcterms:W3CDTF">2020-12-18T07:21:37Z</dcterms:created>
  <dcterms:modified xsi:type="dcterms:W3CDTF">2022-04-10T14:44:33Z</dcterms:modified>
</cp:coreProperties>
</file>