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showPr>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3" d="100"/>
          <a:sy n="53" d="100"/>
        </p:scale>
        <p:origin x="-714" y="-114"/>
      </p:cViewPr>
      <p:guideLst>
        <p:guide orient="horz" pos="4320"/>
        <p:guide pos="76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6" name="Shape 166"/>
          <p:cNvSpPr>
            <a:spLocks noGrp="1" noRot="1" noChangeAspect="1"/>
          </p:cNvSpPr>
          <p:nvPr>
            <p:ph type="sldImg"/>
          </p:nvPr>
        </p:nvSpPr>
        <p:spPr>
          <a:xfrm>
            <a:off x="1143000" y="685800"/>
            <a:ext cx="4572000" cy="3429000"/>
          </a:xfrm>
          <a:prstGeom prst="rect">
            <a:avLst/>
          </a:prstGeom>
        </p:spPr>
        <p:txBody>
          <a:bodyPr/>
          <a:lstStyle/>
          <a:p>
            <a:endParaRPr/>
          </a:p>
        </p:txBody>
      </p:sp>
      <p:sp>
        <p:nvSpPr>
          <p:cNvPr id="167" name="Shape 16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Author and Date"/>
          <p:cNvSpPr txBox="1">
            <a:spLocks noGrp="1"/>
          </p:cNvSpPr>
          <p:nvPr>
            <p:ph type="body" sz="quarter" idx="21"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Author and Date</a:t>
            </a:r>
          </a:p>
        </p:txBody>
      </p:sp>
      <p:sp>
        <p:nvSpPr>
          <p:cNvPr id="12" name="Presentation Title"/>
          <p:cNvSpPr txBox="1">
            <a:spLocks noGrp="1"/>
          </p:cNvSpPr>
          <p:nvPr>
            <p:ph type="title" hasCustomPrompt="1"/>
          </p:nvPr>
        </p:nvSpPr>
        <p:spPr>
          <a:xfrm>
            <a:off x="1206496" y="2574991"/>
            <a:ext cx="21971004" cy="4648201"/>
          </a:xfrm>
          <a:prstGeom prst="rect">
            <a:avLst/>
          </a:prstGeom>
        </p:spPr>
        <p:txBody>
          <a:bodyPr anchor="b"/>
          <a:lstStyle>
            <a:lvl1pPr>
              <a:defRPr sz="11600" spc="-232"/>
            </a:lvl1pPr>
          </a:lstStyle>
          <a:p>
            <a:r>
              <a:t>Presentation Title</a:t>
            </a:r>
          </a:p>
        </p:txBody>
      </p:sp>
      <p:sp>
        <p:nvSpPr>
          <p:cNvPr id="13" name="Body Level One…"/>
          <p:cNvSpPr txBox="1">
            <a:spLocks noGrp="1"/>
          </p:cNvSpPr>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Presentation Subtitle</a:t>
            </a:r>
          </a:p>
          <a:p>
            <a:pPr lvl="1"/>
            <a:endParaRPr/>
          </a:p>
          <a:p>
            <a:pPr lvl="2"/>
            <a:endParaRPr/>
          </a:p>
          <a:p>
            <a:pPr lvl="3"/>
            <a:endParaRPr/>
          </a:p>
          <a:p>
            <a:pPr lvl="4"/>
            <a:endParaRP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666699290_02_crop_3159x1892.jpg"/>
          <p:cNvSpPr>
            <a:spLocks noGrp="1"/>
          </p:cNvSpPr>
          <p:nvPr>
            <p:ph type="pic" idx="21"/>
          </p:nvPr>
        </p:nvSpPr>
        <p:spPr>
          <a:xfrm>
            <a:off x="-1155700" y="-1295400"/>
            <a:ext cx="26746200" cy="16018933"/>
          </a:xfrm>
          <a:prstGeom prst="rect">
            <a:avLst/>
          </a:prstGeom>
        </p:spPr>
        <p:txBody>
          <a:bodyPr lIns="91439" tIns="45719" rIns="91439" bIns="45719">
            <a:noAutofit/>
          </a:bodyPr>
          <a:lstStyle/>
          <a:p>
            <a:endParaRPr/>
          </a:p>
        </p:txBody>
      </p:sp>
      <p:sp>
        <p:nvSpPr>
          <p:cNvPr id="22" name="Presentation Title"/>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Presentation Title</a:t>
            </a:r>
          </a:p>
        </p:txBody>
      </p:sp>
      <p:sp>
        <p:nvSpPr>
          <p:cNvPr id="23" name="Author and Date"/>
          <p:cNvSpPr txBox="1">
            <a:spLocks noGrp="1"/>
          </p:cNvSpPr>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Author and Date</a:t>
            </a:r>
          </a:p>
        </p:txBody>
      </p:sp>
      <p:sp>
        <p:nvSpPr>
          <p:cNvPr id="24" name="Body Level One…"/>
          <p:cNvSpPr txBox="1">
            <a:spLocks noGrp="1"/>
          </p:cNvSpPr>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Presentation Subtitle</a:t>
            </a:r>
          </a:p>
          <a:p>
            <a:pPr lvl="1"/>
            <a:endParaRPr/>
          </a:p>
          <a:p>
            <a:pPr lvl="2"/>
            <a:endParaRPr/>
          </a:p>
          <a:p>
            <a:pPr lvl="3"/>
            <a:endParaRPr/>
          </a:p>
          <a:p>
            <a:pPr lvl="4"/>
            <a:endParaRP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910457886_1434x1669.jpg"/>
          <p:cNvSpPr>
            <a:spLocks noGrp="1"/>
          </p:cNvSpPr>
          <p:nvPr>
            <p:ph type="pic" idx="21"/>
          </p:nvPr>
        </p:nvSpPr>
        <p:spPr>
          <a:xfrm>
            <a:off x="10972800" y="-203200"/>
            <a:ext cx="12144837" cy="14135100"/>
          </a:xfrm>
          <a:prstGeom prst="rect">
            <a:avLst/>
          </a:prstGeom>
        </p:spPr>
        <p:txBody>
          <a:bodyPr lIns="91439" tIns="45719" rIns="91439" bIns="45719">
            <a:noAutofit/>
          </a:bodyPr>
          <a:lstStyle/>
          <a:p>
            <a:endParaRPr/>
          </a:p>
        </p:txBody>
      </p:sp>
      <p:sp>
        <p:nvSpPr>
          <p:cNvPr id="33" name="Slide Title"/>
          <p:cNvSpPr txBox="1">
            <a:spLocks noGrp="1"/>
          </p:cNvSpPr>
          <p:nvPr>
            <p:ph type="title" hasCustomPrompt="1"/>
          </p:nvPr>
        </p:nvSpPr>
        <p:spPr>
          <a:xfrm>
            <a:off x="1206500" y="1270000"/>
            <a:ext cx="9779000" cy="5882273"/>
          </a:xfrm>
          <a:prstGeom prst="rect">
            <a:avLst/>
          </a:prstGeom>
        </p:spPr>
        <p:txBody>
          <a:bodyPr anchor="b"/>
          <a:lstStyle/>
          <a:p>
            <a:r>
              <a:t>Slide Title</a:t>
            </a:r>
          </a:p>
        </p:txBody>
      </p:sp>
      <p:sp>
        <p:nvSpPr>
          <p:cNvPr id="34" name="Body Level One…"/>
          <p:cNvSpPr txBox="1">
            <a:spLocks noGrp="1"/>
          </p:cNvSpPr>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Slide Subtitle</a:t>
            </a:r>
          </a:p>
          <a:p>
            <a:pPr lvl="1"/>
            <a:endParaRPr/>
          </a:p>
          <a:p>
            <a:pPr lvl="2"/>
            <a:endParaRPr/>
          </a:p>
          <a:p>
            <a:pPr lvl="3"/>
            <a:endParaRPr/>
          </a:p>
          <a:p>
            <a:pPr lvl="4"/>
            <a:endParaRPr/>
          </a:p>
        </p:txBody>
      </p:sp>
      <p:sp>
        <p:nvSpPr>
          <p:cNvPr id="35"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t>Slide Title</a:t>
            </a:r>
          </a:p>
        </p:txBody>
      </p:sp>
      <p:sp>
        <p:nvSpPr>
          <p:cNvPr id="43" name="Slide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44"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prstGeom prst="rect">
            <a:avLst/>
          </a:prstGeom>
        </p:spPr>
        <p:txBody>
          <a:bodyPr numCol="2" spcCol="1098550"/>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Subtitle"/>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61" name="Body Level One…"/>
          <p:cNvSpPr txBox="1">
            <a:spLocks noGrp="1"/>
          </p:cNvSpPr>
          <p:nvPr>
            <p:ph type="body" sz="half" idx="1" hasCustomPrompt="1"/>
          </p:nvPr>
        </p:nvSpPr>
        <p:spPr>
          <a:xfrm>
            <a:off x="1206500" y="4248504"/>
            <a:ext cx="9779000" cy="8256630"/>
          </a:xfrm>
          <a:prstGeom prst="rect">
            <a:avLst/>
          </a:prstGeom>
        </p:spPr>
        <p:txBody>
          <a:bodyPr/>
          <a:lstStyle/>
          <a:p>
            <a:r>
              <a:t>Slide bullet text</a:t>
            </a:r>
          </a:p>
          <a:p>
            <a:pPr lvl="1"/>
            <a:endParaRPr/>
          </a:p>
          <a:p>
            <a:pPr lvl="2"/>
            <a:endParaRPr/>
          </a:p>
          <a:p>
            <a:pPr lvl="3"/>
            <a:endParaRPr/>
          </a:p>
          <a:p>
            <a:pPr lvl="4"/>
            <a:endParaRPr/>
          </a:p>
        </p:txBody>
      </p:sp>
      <p:sp>
        <p:nvSpPr>
          <p:cNvPr id="62" name="660384004_1290x1720.jpg"/>
          <p:cNvSpPr>
            <a:spLocks noGrp="1"/>
          </p:cNvSpPr>
          <p:nvPr>
            <p:ph type="pic" idx="22"/>
          </p:nvPr>
        </p:nvSpPr>
        <p:spPr>
          <a:xfrm>
            <a:off x="12192000" y="-407266"/>
            <a:ext cx="10916874" cy="14555832"/>
          </a:xfrm>
          <a:prstGeom prst="rect">
            <a:avLst/>
          </a:prstGeom>
        </p:spPr>
        <p:txBody>
          <a:bodyPr lIns="91439" tIns="45719" rIns="91439" bIns="45719">
            <a:noAutofit/>
          </a:bodyPr>
          <a:lstStyle/>
          <a:p>
            <a:endParaRPr/>
          </a:p>
        </p:txBody>
      </p:sp>
      <p:sp>
        <p:nvSpPr>
          <p:cNvPr id="63" name="Slide Title"/>
          <p:cNvSpPr txBox="1">
            <a:spLocks noGrp="1"/>
          </p:cNvSpPr>
          <p:nvPr>
            <p:ph type="title" hasCustomPrompt="1"/>
          </p:nvPr>
        </p:nvSpPr>
        <p:spPr>
          <a:xfrm>
            <a:off x="1206500" y="1079500"/>
            <a:ext cx="9779000" cy="1435100"/>
          </a:xfrm>
          <a:prstGeom prst="rect">
            <a:avLst/>
          </a:prstGeom>
        </p:spPr>
        <p:txBody>
          <a:bodyPr/>
          <a:lstStyle/>
          <a:p>
            <a:r>
              <a:t>Slide Title</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71" name="Section Title"/>
          <p:cNvSpPr txBox="1">
            <a:spLocks noGrp="1"/>
          </p:cNvSpPr>
          <p:nvPr>
            <p:ph type="title" hasCustomPrompt="1"/>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Section Title</a:t>
            </a:r>
          </a:p>
        </p:txBody>
      </p:sp>
      <p:sp>
        <p:nvSpPr>
          <p:cNvPr id="72"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9" name="Slide Title"/>
          <p:cNvSpPr txBox="1">
            <a:spLocks noGrp="1"/>
          </p:cNvSpPr>
          <p:nvPr>
            <p:ph type="title" hasCustomPrompt="1"/>
          </p:nvPr>
        </p:nvSpPr>
        <p:spPr>
          <a:xfrm>
            <a:off x="1206500" y="1079500"/>
            <a:ext cx="21971000" cy="1434949"/>
          </a:xfrm>
          <a:prstGeom prst="rect">
            <a:avLst/>
          </a:prstGeom>
        </p:spPr>
        <p:txBody>
          <a:bodyPr/>
          <a:lstStyle/>
          <a:p>
            <a:r>
              <a:t>Slide Title</a:t>
            </a:r>
          </a:p>
        </p:txBody>
      </p:sp>
      <p:sp>
        <p:nvSpPr>
          <p:cNvPr id="80" name="Slide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81"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Agenda Title"/>
          <p:cNvSpPr txBox="1">
            <a:spLocks noGrp="1"/>
          </p:cNvSpPr>
          <p:nvPr>
            <p:ph type="title" hasCustomPrompt="1"/>
          </p:nvPr>
        </p:nvSpPr>
        <p:spPr>
          <a:xfrm>
            <a:off x="1206500" y="1079500"/>
            <a:ext cx="21971000" cy="1435100"/>
          </a:xfrm>
          <a:prstGeom prst="rect">
            <a:avLst/>
          </a:prstGeom>
        </p:spPr>
        <p:txBody>
          <a:bodyPr/>
          <a:lstStyle/>
          <a:p>
            <a:r>
              <a:t>Agenda Title</a:t>
            </a:r>
          </a:p>
        </p:txBody>
      </p:sp>
      <p:sp>
        <p:nvSpPr>
          <p:cNvPr id="89" name="Agenda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Agenda Subtitle</a:t>
            </a:r>
          </a:p>
        </p:txBody>
      </p:sp>
      <p:sp>
        <p:nvSpPr>
          <p:cNvPr id="90" name="Body Level One…"/>
          <p:cNvSpPr txBox="1">
            <a:spLocks noGrp="1"/>
          </p:cNvSpPr>
          <p:nvPr>
            <p:ph type="body" idx="1" hasCustomPrompt="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Agenda Topics</a:t>
            </a:r>
          </a:p>
          <a:p>
            <a:pPr lvl="1"/>
            <a:endParaRPr/>
          </a:p>
          <a:p>
            <a:pPr lvl="2"/>
            <a:endParaRPr/>
          </a:p>
          <a:p>
            <a:pPr lvl="3"/>
            <a:endParaRPr/>
          </a:p>
          <a:p>
            <a:pPr lvl="4"/>
            <a:endParaRP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Body Level One…"/>
          <p:cNvSpPr txBox="1">
            <a:spLocks noGrp="1"/>
          </p:cNvSpPr>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100%</a:t>
            </a:r>
          </a:p>
          <a:p>
            <a:pPr lvl="1"/>
            <a:endParaRPr/>
          </a:p>
          <a:p>
            <a:pPr lvl="2"/>
            <a:endParaRPr/>
          </a:p>
          <a:p>
            <a:pPr lvl="3"/>
            <a:endParaRPr/>
          </a:p>
          <a:p>
            <a:pPr lvl="4"/>
            <a:endParaRPr/>
          </a:p>
        </p:txBody>
      </p:sp>
      <p:sp>
        <p:nvSpPr>
          <p:cNvPr id="107" name="Fact information"/>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Fact information</a:t>
            </a: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Attribution"/>
          <p:cNvSpPr txBox="1">
            <a:spLocks noGrp="1"/>
          </p:cNvSpPr>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Attribution</a:t>
            </a:r>
          </a:p>
        </p:txBody>
      </p:sp>
      <p:sp>
        <p:nvSpPr>
          <p:cNvPr id="116" name="Body Level One…"/>
          <p:cNvSpPr txBox="1">
            <a:spLocks noGrp="1"/>
          </p:cNvSpPr>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“Notable Quote”</a:t>
            </a:r>
          </a:p>
          <a:p>
            <a:pPr lvl="1"/>
            <a:endParaRPr/>
          </a:p>
          <a:p>
            <a:pPr lvl="2"/>
            <a:endParaRPr/>
          </a:p>
          <a:p>
            <a:pPr lvl="3"/>
            <a:endParaRPr/>
          </a:p>
          <a:p>
            <a:pPr lvl="4"/>
            <a:endParaRPr/>
          </a:p>
        </p:txBody>
      </p:sp>
      <p:sp>
        <p:nvSpPr>
          <p:cNvPr id="117"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Image"/>
          <p:cNvSpPr>
            <a:spLocks noGrp="1"/>
          </p:cNvSpPr>
          <p:nvPr>
            <p:ph type="pic" sz="quarter" idx="21"/>
          </p:nvPr>
        </p:nvSpPr>
        <p:spPr>
          <a:xfrm>
            <a:off x="15760700" y="1016000"/>
            <a:ext cx="7439099" cy="5949678"/>
          </a:xfrm>
          <a:prstGeom prst="rect">
            <a:avLst/>
          </a:prstGeom>
        </p:spPr>
        <p:txBody>
          <a:bodyPr lIns="91439" tIns="45719" rIns="91439" bIns="45719">
            <a:noAutofit/>
          </a:bodyPr>
          <a:lstStyle/>
          <a:p>
            <a:endParaRPr/>
          </a:p>
        </p:txBody>
      </p:sp>
      <p:sp>
        <p:nvSpPr>
          <p:cNvPr id="125" name="Image"/>
          <p:cNvSpPr>
            <a:spLocks noGrp="1"/>
          </p:cNvSpPr>
          <p:nvPr>
            <p:ph type="pic" sz="half" idx="22"/>
          </p:nvPr>
        </p:nvSpPr>
        <p:spPr>
          <a:xfrm>
            <a:off x="13500100" y="3978275"/>
            <a:ext cx="10439400" cy="12150181"/>
          </a:xfrm>
          <a:prstGeom prst="rect">
            <a:avLst/>
          </a:prstGeom>
        </p:spPr>
        <p:txBody>
          <a:bodyPr lIns="91439" tIns="45719" rIns="91439" bIns="45719">
            <a:noAutofit/>
          </a:bodyPr>
          <a:lstStyle/>
          <a:p>
            <a:endParaRPr/>
          </a:p>
        </p:txBody>
      </p:sp>
      <p:sp>
        <p:nvSpPr>
          <p:cNvPr id="126" name="Image"/>
          <p:cNvSpPr>
            <a:spLocks noGrp="1"/>
          </p:cNvSpPr>
          <p:nvPr>
            <p:ph type="pic" idx="23"/>
          </p:nvPr>
        </p:nvSpPr>
        <p:spPr>
          <a:xfrm>
            <a:off x="-139700" y="495300"/>
            <a:ext cx="16611600" cy="12458700"/>
          </a:xfrm>
          <a:prstGeom prst="rect">
            <a:avLst/>
          </a:prstGeom>
        </p:spPr>
        <p:txBody>
          <a:bodyPr lIns="91439" tIns="45719" rIns="91439" bIns="45719">
            <a:noAutofit/>
          </a:bodyPr>
          <a:lstStyle/>
          <a:p>
            <a:endParaRPr/>
          </a:p>
        </p:txBody>
      </p:sp>
      <p:sp>
        <p:nvSpPr>
          <p:cNvPr id="127"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Image"/>
          <p:cNvSpPr>
            <a:spLocks noGrp="1"/>
          </p:cNvSpPr>
          <p:nvPr>
            <p:ph type="pic" idx="21"/>
          </p:nvPr>
        </p:nvSpPr>
        <p:spPr>
          <a:xfrm>
            <a:off x="-1333500" y="-5524500"/>
            <a:ext cx="27051000" cy="21640800"/>
          </a:xfrm>
          <a:prstGeom prst="rect">
            <a:avLst/>
          </a:prstGeom>
        </p:spPr>
        <p:txBody>
          <a:bodyPr lIns="91439" tIns="45719" rIns="91439" bIns="45719">
            <a:noAutofit/>
          </a:bodyPr>
          <a:lstStyle/>
          <a:p>
            <a:endParaRPr/>
          </a:p>
        </p:txBody>
      </p:sp>
      <p:sp>
        <p:nvSpPr>
          <p:cNvPr id="13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rPr/>
              <a:pPr/>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 &amp; Bullets">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149" name="Title Text"/>
          <p:cNvSpPr txBox="1">
            <a:spLocks noGrp="1"/>
          </p:cNvSpPr>
          <p:nvPr>
            <p:ph type="title"/>
          </p:nvPr>
        </p:nvSpPr>
        <p:spPr>
          <a:xfrm>
            <a:off x="5280421" y="357187"/>
            <a:ext cx="14716126" cy="3303985"/>
          </a:xfrm>
          <a:prstGeom prst="rect">
            <a:avLst/>
          </a:prstGeom>
        </p:spPr>
        <p:txBody>
          <a:bodyPr lIns="0" tIns="0" rIns="0" bIns="0" anchor="ctr"/>
          <a:lstStyle>
            <a:lvl1pPr algn="ctr" defTabSz="821531">
              <a:lnSpc>
                <a:spcPct val="100000"/>
              </a:lnSpc>
              <a:defRPr sz="9800" b="0" spc="97">
                <a:solidFill>
                  <a:srgbClr val="6E603B"/>
                </a:solidFill>
                <a:latin typeface="American Typewriter"/>
                <a:ea typeface="American Typewriter"/>
                <a:cs typeface="American Typewriter"/>
                <a:sym typeface="American Typewriter"/>
              </a:defRPr>
            </a:lvl1pPr>
          </a:lstStyle>
          <a:p>
            <a:r>
              <a:t>Title Text</a:t>
            </a:r>
          </a:p>
        </p:txBody>
      </p:sp>
      <p:sp>
        <p:nvSpPr>
          <p:cNvPr id="150" name="Body Level One…"/>
          <p:cNvSpPr txBox="1">
            <a:spLocks noGrp="1"/>
          </p:cNvSpPr>
          <p:nvPr>
            <p:ph type="body" sz="half" idx="1"/>
          </p:nvPr>
        </p:nvSpPr>
        <p:spPr>
          <a:xfrm>
            <a:off x="5280421" y="3839765"/>
            <a:ext cx="14716126" cy="8483204"/>
          </a:xfrm>
          <a:prstGeom prst="rect">
            <a:avLst/>
          </a:prstGeom>
        </p:spPr>
        <p:txBody>
          <a:bodyPr lIns="0" tIns="0" rIns="0" bIns="0" anchor="ctr"/>
          <a:lstStyle>
            <a:lvl1pPr marL="617361" indent="-617361" defTabSz="821531">
              <a:lnSpc>
                <a:spcPct val="100000"/>
              </a:lnSpc>
              <a:spcBef>
                <a:spcPts val="5000"/>
              </a:spcBef>
              <a:buSzPct val="45000"/>
              <a:buBlip>
                <a:blip r:embed="rId3"/>
              </a:buBlip>
              <a:defRPr sz="5000">
                <a:solidFill>
                  <a:srgbClr val="93741C"/>
                </a:solidFill>
                <a:latin typeface="Palatino"/>
                <a:ea typeface="Palatino"/>
                <a:cs typeface="Palatino"/>
                <a:sym typeface="Palatino"/>
              </a:defRPr>
            </a:lvl1pPr>
            <a:lvl2pPr marL="1061861" indent="-617361" defTabSz="821531">
              <a:lnSpc>
                <a:spcPct val="100000"/>
              </a:lnSpc>
              <a:spcBef>
                <a:spcPts val="5000"/>
              </a:spcBef>
              <a:buSzPct val="45000"/>
              <a:buBlip>
                <a:blip r:embed="rId3"/>
              </a:buBlip>
              <a:defRPr sz="5000">
                <a:solidFill>
                  <a:srgbClr val="93741C"/>
                </a:solidFill>
                <a:latin typeface="Palatino"/>
                <a:ea typeface="Palatino"/>
                <a:cs typeface="Palatino"/>
                <a:sym typeface="Palatino"/>
              </a:defRPr>
            </a:lvl2pPr>
            <a:lvl3pPr marL="1506361" indent="-617361" defTabSz="821531">
              <a:lnSpc>
                <a:spcPct val="100000"/>
              </a:lnSpc>
              <a:spcBef>
                <a:spcPts val="5000"/>
              </a:spcBef>
              <a:buSzPct val="45000"/>
              <a:buBlip>
                <a:blip r:embed="rId3"/>
              </a:buBlip>
              <a:defRPr sz="5000">
                <a:solidFill>
                  <a:srgbClr val="93741C"/>
                </a:solidFill>
                <a:latin typeface="Palatino"/>
                <a:ea typeface="Palatino"/>
                <a:cs typeface="Palatino"/>
                <a:sym typeface="Palatino"/>
              </a:defRPr>
            </a:lvl3pPr>
            <a:lvl4pPr marL="1950861" indent="-617361" defTabSz="821531">
              <a:lnSpc>
                <a:spcPct val="100000"/>
              </a:lnSpc>
              <a:spcBef>
                <a:spcPts val="5000"/>
              </a:spcBef>
              <a:buSzPct val="45000"/>
              <a:buBlip>
                <a:blip r:embed="rId3"/>
              </a:buBlip>
              <a:defRPr sz="5000">
                <a:solidFill>
                  <a:srgbClr val="93741C"/>
                </a:solidFill>
                <a:latin typeface="Palatino"/>
                <a:ea typeface="Palatino"/>
                <a:cs typeface="Palatino"/>
                <a:sym typeface="Palatino"/>
              </a:defRPr>
            </a:lvl4pPr>
            <a:lvl5pPr marL="2395361" indent="-617361" defTabSz="821531">
              <a:lnSpc>
                <a:spcPct val="100000"/>
              </a:lnSpc>
              <a:spcBef>
                <a:spcPts val="5000"/>
              </a:spcBef>
              <a:buSzPct val="45000"/>
              <a:buBlip>
                <a:blip r:embed="rId3"/>
              </a:buBlip>
              <a:defRPr sz="5000">
                <a:solidFill>
                  <a:srgbClr val="93741C"/>
                </a:solidFill>
                <a:latin typeface="Palatino"/>
                <a:ea typeface="Palatino"/>
                <a:cs typeface="Palatino"/>
                <a:sym typeface="Palatino"/>
              </a:defRPr>
            </a:lvl5pPr>
          </a:lstStyle>
          <a:p>
            <a:r>
              <a:t>Body Level One</a:t>
            </a:r>
          </a:p>
          <a:p>
            <a:pPr lvl="1"/>
            <a:r>
              <a:t>Body Level Two</a:t>
            </a:r>
          </a:p>
          <a:p>
            <a:pPr lvl="2"/>
            <a:r>
              <a:t>Body Level Three</a:t>
            </a:r>
          </a:p>
          <a:p>
            <a:pPr lvl="3"/>
            <a:r>
              <a:t>Body Level Four</a:t>
            </a:r>
          </a:p>
          <a:p>
            <a:pPr lvl="4"/>
            <a:r>
              <a:t>Body Level Five</a:t>
            </a:r>
          </a:p>
        </p:txBody>
      </p:sp>
      <p:sp>
        <p:nvSpPr>
          <p:cNvPr id="151" name="Slide Number"/>
          <p:cNvSpPr txBox="1">
            <a:spLocks noGrp="1"/>
          </p:cNvSpPr>
          <p:nvPr>
            <p:ph type="sldNum" sz="quarter" idx="2"/>
          </p:nvPr>
        </p:nvSpPr>
        <p:spPr>
          <a:xfrm>
            <a:off x="11887199" y="12344399"/>
            <a:ext cx="4267201" cy="736601"/>
          </a:xfrm>
          <a:prstGeom prst="rect">
            <a:avLst/>
          </a:prstGeom>
        </p:spPr>
        <p:txBody>
          <a:bodyPr lIns="64293" tIns="64293" rIns="64293" bIns="64293" anchor="ctr"/>
          <a:lstStyle>
            <a:lvl1pPr algn="r" defTabSz="821531">
              <a:defRPr sz="1600">
                <a:solidFill>
                  <a:srgbClr val="6E603B"/>
                </a:solidFill>
                <a:latin typeface="Palatino"/>
                <a:ea typeface="Palatino"/>
                <a:cs typeface="Palatino"/>
                <a:sym typeface="Palatino"/>
              </a:defRPr>
            </a:lvl1pPr>
          </a:lstStyle>
          <a:p>
            <a:fld id="{86CB4B4D-7CA3-9044-876B-883B54F8677D}" type="slidenum">
              <a:rPr/>
              <a:pPr/>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itle &amp; Subtitle">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158" name="Title Text"/>
          <p:cNvSpPr txBox="1">
            <a:spLocks noGrp="1"/>
          </p:cNvSpPr>
          <p:nvPr>
            <p:ph type="title"/>
          </p:nvPr>
        </p:nvSpPr>
        <p:spPr>
          <a:xfrm>
            <a:off x="4833937" y="3571875"/>
            <a:ext cx="14716126" cy="3661172"/>
          </a:xfrm>
          <a:prstGeom prst="rect">
            <a:avLst/>
          </a:prstGeom>
        </p:spPr>
        <p:txBody>
          <a:bodyPr lIns="0" tIns="0" rIns="0" bIns="0" anchor="b"/>
          <a:lstStyle>
            <a:lvl1pPr algn="ctr" defTabSz="821531">
              <a:defRPr sz="9800" b="0" spc="97">
                <a:solidFill>
                  <a:srgbClr val="3E382B"/>
                </a:solidFill>
                <a:effectLst>
                  <a:outerShdw blurRad="38100" dist="12700" dir="5400000" rotWithShape="0">
                    <a:srgbClr val="E0DEC7">
                      <a:alpha val="80000"/>
                    </a:srgbClr>
                  </a:outerShdw>
                </a:effectLst>
                <a:latin typeface="American Typewriter"/>
                <a:ea typeface="American Typewriter"/>
                <a:cs typeface="American Typewriter"/>
                <a:sym typeface="American Typewriter"/>
              </a:defRPr>
            </a:lvl1pPr>
          </a:lstStyle>
          <a:p>
            <a:r>
              <a:t>Title Text</a:t>
            </a:r>
          </a:p>
        </p:txBody>
      </p:sp>
      <p:sp>
        <p:nvSpPr>
          <p:cNvPr id="159" name="Body Level One…"/>
          <p:cNvSpPr txBox="1">
            <a:spLocks noGrp="1"/>
          </p:cNvSpPr>
          <p:nvPr>
            <p:ph type="body" sz="quarter" idx="1"/>
          </p:nvPr>
        </p:nvSpPr>
        <p:spPr>
          <a:xfrm>
            <a:off x="4833937" y="7215187"/>
            <a:ext cx="14716126" cy="1785938"/>
          </a:xfrm>
          <a:prstGeom prst="rect">
            <a:avLst/>
          </a:prstGeom>
        </p:spPr>
        <p:txBody>
          <a:bodyPr lIns="0" tIns="0" rIns="0" bIns="0"/>
          <a:lstStyle>
            <a:lvl1pPr marL="0" indent="0" algn="ctr" defTabSz="821531">
              <a:lnSpc>
                <a:spcPct val="100000"/>
              </a:lnSpc>
              <a:spcBef>
                <a:spcPts val="800"/>
              </a:spcBef>
              <a:buSzTx/>
              <a:buNone/>
              <a:defRPr sz="5000" spc="50">
                <a:solidFill>
                  <a:srgbClr val="3E382B"/>
                </a:solidFill>
                <a:effectLst>
                  <a:outerShdw blurRad="38100" dist="12700" dir="5400000" rotWithShape="0">
                    <a:srgbClr val="E0DEC7">
                      <a:alpha val="80000"/>
                    </a:srgbClr>
                  </a:outerShdw>
                </a:effectLst>
                <a:latin typeface="American Typewriter"/>
                <a:ea typeface="American Typewriter"/>
                <a:cs typeface="American Typewriter"/>
                <a:sym typeface="American Typewriter"/>
              </a:defRPr>
            </a:lvl1pPr>
            <a:lvl2pPr marL="0" indent="0" algn="ctr" defTabSz="821531">
              <a:lnSpc>
                <a:spcPct val="100000"/>
              </a:lnSpc>
              <a:spcBef>
                <a:spcPts val="800"/>
              </a:spcBef>
              <a:buSzTx/>
              <a:buNone/>
              <a:defRPr sz="5000" spc="50">
                <a:solidFill>
                  <a:srgbClr val="3E382B"/>
                </a:solidFill>
                <a:effectLst>
                  <a:outerShdw blurRad="38100" dist="12700" dir="5400000" rotWithShape="0">
                    <a:srgbClr val="E0DEC7">
                      <a:alpha val="80000"/>
                    </a:srgbClr>
                  </a:outerShdw>
                </a:effectLst>
                <a:latin typeface="American Typewriter"/>
                <a:ea typeface="American Typewriter"/>
                <a:cs typeface="American Typewriter"/>
                <a:sym typeface="American Typewriter"/>
              </a:defRPr>
            </a:lvl2pPr>
            <a:lvl3pPr marL="0" indent="0" algn="ctr" defTabSz="821531">
              <a:lnSpc>
                <a:spcPct val="100000"/>
              </a:lnSpc>
              <a:spcBef>
                <a:spcPts val="800"/>
              </a:spcBef>
              <a:buSzTx/>
              <a:buNone/>
              <a:defRPr sz="5000" spc="50">
                <a:solidFill>
                  <a:srgbClr val="3E382B"/>
                </a:solidFill>
                <a:effectLst>
                  <a:outerShdw blurRad="38100" dist="12700" dir="5400000" rotWithShape="0">
                    <a:srgbClr val="E0DEC7">
                      <a:alpha val="80000"/>
                    </a:srgbClr>
                  </a:outerShdw>
                </a:effectLst>
                <a:latin typeface="American Typewriter"/>
                <a:ea typeface="American Typewriter"/>
                <a:cs typeface="American Typewriter"/>
                <a:sym typeface="American Typewriter"/>
              </a:defRPr>
            </a:lvl3pPr>
            <a:lvl4pPr marL="0" indent="0" algn="ctr" defTabSz="821531">
              <a:lnSpc>
                <a:spcPct val="100000"/>
              </a:lnSpc>
              <a:spcBef>
                <a:spcPts val="800"/>
              </a:spcBef>
              <a:buSzTx/>
              <a:buNone/>
              <a:defRPr sz="5000" spc="50">
                <a:solidFill>
                  <a:srgbClr val="3E382B"/>
                </a:solidFill>
                <a:effectLst>
                  <a:outerShdw blurRad="38100" dist="12700" dir="5400000" rotWithShape="0">
                    <a:srgbClr val="E0DEC7">
                      <a:alpha val="80000"/>
                    </a:srgbClr>
                  </a:outerShdw>
                </a:effectLst>
                <a:latin typeface="American Typewriter"/>
                <a:ea typeface="American Typewriter"/>
                <a:cs typeface="American Typewriter"/>
                <a:sym typeface="American Typewriter"/>
              </a:defRPr>
            </a:lvl4pPr>
            <a:lvl5pPr marL="0" indent="0" algn="ctr" defTabSz="821531">
              <a:lnSpc>
                <a:spcPct val="100000"/>
              </a:lnSpc>
              <a:spcBef>
                <a:spcPts val="800"/>
              </a:spcBef>
              <a:buSzTx/>
              <a:buNone/>
              <a:defRPr sz="5000" spc="50">
                <a:solidFill>
                  <a:srgbClr val="3E382B"/>
                </a:solidFill>
                <a:effectLst>
                  <a:outerShdw blurRad="38100" dist="12700" dir="5400000" rotWithShape="0">
                    <a:srgbClr val="E0DEC7">
                      <a:alpha val="80000"/>
                    </a:srgbClr>
                  </a:outerShdw>
                </a:effectLst>
                <a:latin typeface="American Typewriter"/>
                <a:ea typeface="American Typewriter"/>
                <a:cs typeface="American Typewriter"/>
                <a:sym typeface="American Typewriter"/>
              </a:defRPr>
            </a:lvl5pPr>
          </a:lstStyle>
          <a:p>
            <a:r>
              <a:t>Body Level One</a:t>
            </a:r>
          </a:p>
          <a:p>
            <a:pPr lvl="1"/>
            <a:r>
              <a:t>Body Level Two</a:t>
            </a:r>
          </a:p>
          <a:p>
            <a:pPr lvl="2"/>
            <a:r>
              <a:t>Body Level Three</a:t>
            </a:r>
          </a:p>
          <a:p>
            <a:pPr lvl="3"/>
            <a:r>
              <a:t>Body Level Four</a:t>
            </a:r>
          </a:p>
          <a:p>
            <a:pPr lvl="4"/>
            <a:r>
              <a:t>Body Level Five</a:t>
            </a:r>
          </a:p>
        </p:txBody>
      </p:sp>
      <p:sp>
        <p:nvSpPr>
          <p:cNvPr id="160" name="Slide Number"/>
          <p:cNvSpPr txBox="1">
            <a:spLocks noGrp="1"/>
          </p:cNvSpPr>
          <p:nvPr>
            <p:ph type="sldNum" sz="quarter" idx="2"/>
          </p:nvPr>
        </p:nvSpPr>
        <p:spPr>
          <a:xfrm>
            <a:off x="11887199" y="12344399"/>
            <a:ext cx="4267201" cy="736601"/>
          </a:xfrm>
          <a:prstGeom prst="rect">
            <a:avLst/>
          </a:prstGeom>
        </p:spPr>
        <p:txBody>
          <a:bodyPr lIns="64293" tIns="64293" rIns="64293" bIns="64293" anchor="ctr"/>
          <a:lstStyle>
            <a:lvl1pPr algn="r" defTabSz="821531">
              <a:defRPr sz="1600">
                <a:solidFill>
                  <a:srgbClr val="6E603B"/>
                </a:solidFill>
                <a:latin typeface="Palatino"/>
                <a:ea typeface="Palatino"/>
                <a:cs typeface="Palatino"/>
                <a:sym typeface="Palatino"/>
              </a:defRPr>
            </a:lvl1pPr>
          </a:lstStyle>
          <a:p>
            <a:fld id="{86CB4B4D-7CA3-9044-876B-883B54F8677D}" type="slidenum">
              <a: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Title</a:t>
            </a:r>
          </a:p>
        </p:txBody>
      </p:sp>
      <p:sp>
        <p:nvSpPr>
          <p:cNvPr id="3" name="Body Level One…"/>
          <p:cNvSpPr txBox="1">
            <a:spLocks noGrp="1"/>
          </p:cNvSpPr>
          <p:nvPr>
            <p:ph type="body" idx="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fld id="{86CB4B4D-7CA3-9044-876B-883B54F8677D}" type="slidenum">
              <a: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16.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jpeg"/></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image" Target="../media/image17.tiff"/><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Shape 32"/>
          <p:cNvSpPr txBox="1">
            <a:spLocks noGrp="1"/>
          </p:cNvSpPr>
          <p:nvPr>
            <p:ph type="body" sz="quarter" idx="1"/>
          </p:nvPr>
        </p:nvSpPr>
        <p:spPr>
          <a:xfrm>
            <a:off x="5310186" y="10436469"/>
            <a:ext cx="14716127" cy="1785940"/>
          </a:xfrm>
          <a:prstGeom prst="rect">
            <a:avLst/>
          </a:prstGeom>
        </p:spPr>
        <p:txBody>
          <a:bodyPr/>
          <a:lstStyle/>
          <a:p>
            <a:pPr>
              <a:defRPr sz="3800" spc="0">
                <a:solidFill>
                  <a:srgbClr val="45BDB3"/>
                </a:solidFill>
                <a:latin typeface="Palatino"/>
                <a:ea typeface="Palatino"/>
                <a:cs typeface="Palatino"/>
                <a:sym typeface="Palatino"/>
              </a:defRPr>
            </a:pPr>
            <a:r>
              <a:t>founded in 2008 in order to promote   social inclusion </a:t>
            </a:r>
            <a:endParaRPr sz="2400">
              <a:solidFill>
                <a:srgbClr val="000000"/>
              </a:solidFill>
            </a:endParaRPr>
          </a:p>
          <a:p>
            <a:pPr>
              <a:defRPr sz="3800" spc="0">
                <a:solidFill>
                  <a:srgbClr val="45BDB3"/>
                </a:solidFill>
                <a:latin typeface="Palatino"/>
                <a:ea typeface="Palatino"/>
                <a:cs typeface="Palatino"/>
                <a:sym typeface="Palatino"/>
              </a:defRPr>
            </a:pPr>
            <a:r>
              <a:t>of vulnerable groups through the Arts </a:t>
            </a:r>
          </a:p>
        </p:txBody>
      </p:sp>
      <p:pic>
        <p:nvPicPr>
          <p:cNvPr id="170" name="AMAKAcollage3@.jpg" descr="AMAKAcollage3@.jpg"/>
          <p:cNvPicPr>
            <a:picLocks noChangeAspect="1"/>
          </p:cNvPicPr>
          <p:nvPr/>
        </p:nvPicPr>
        <p:blipFill>
          <a:blip r:embed="rId2" cstate="print">
            <a:extLst/>
          </a:blip>
          <a:stretch>
            <a:fillRect/>
          </a:stretch>
        </p:blipFill>
        <p:spPr>
          <a:xfrm>
            <a:off x="6600711" y="4512249"/>
            <a:ext cx="11627370" cy="5639276"/>
          </a:xfrm>
          <a:prstGeom prst="rect">
            <a:avLst/>
          </a:prstGeom>
          <a:ln w="12700">
            <a:miter lim="400000"/>
          </a:ln>
        </p:spPr>
      </p:pic>
      <p:pic>
        <p:nvPicPr>
          <p:cNvPr id="171" name="amaka1trans.jpg" descr="amaka1trans.jpg"/>
          <p:cNvPicPr>
            <a:picLocks noChangeAspect="1"/>
          </p:cNvPicPr>
          <p:nvPr/>
        </p:nvPicPr>
        <p:blipFill>
          <a:blip r:embed="rId3" cstate="print">
            <a:extLst/>
          </a:blip>
          <a:stretch>
            <a:fillRect/>
          </a:stretch>
        </p:blipFill>
        <p:spPr>
          <a:xfrm>
            <a:off x="10228552" y="1085885"/>
            <a:ext cx="3926895" cy="2760419"/>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Shape 36"/>
          <p:cNvSpPr txBox="1">
            <a:spLocks noGrp="1"/>
          </p:cNvSpPr>
          <p:nvPr>
            <p:ph type="title"/>
          </p:nvPr>
        </p:nvSpPr>
        <p:spPr>
          <a:prstGeom prst="rect">
            <a:avLst/>
          </a:prstGeom>
        </p:spPr>
        <p:txBody>
          <a:bodyPr/>
          <a:lstStyle>
            <a:lvl1pPr defTabSz="673655">
              <a:defRPr sz="8000" spc="0">
                <a:solidFill>
                  <a:srgbClr val="41E1DC"/>
                </a:solidFill>
              </a:defRPr>
            </a:lvl1pPr>
          </a:lstStyle>
          <a:p>
            <a:r>
              <a:t>We believe that the arts are an excellent tool to promote : </a:t>
            </a:r>
          </a:p>
        </p:txBody>
      </p:sp>
      <p:sp>
        <p:nvSpPr>
          <p:cNvPr id="174" name="Shape 37"/>
          <p:cNvSpPr txBox="1">
            <a:spLocks noGrp="1"/>
          </p:cNvSpPr>
          <p:nvPr>
            <p:ph type="body" sz="half" idx="1"/>
          </p:nvPr>
        </p:nvSpPr>
        <p:spPr>
          <a:prstGeom prst="rect">
            <a:avLst/>
          </a:prstGeom>
        </p:spPr>
        <p:txBody>
          <a:bodyPr/>
          <a:lstStyle/>
          <a:p>
            <a:pPr marL="603504" indent="-603504" defTabSz="813315">
              <a:spcBef>
                <a:spcPts val="4900"/>
              </a:spcBef>
              <a:buBlip>
                <a:blip r:embed="rId2"/>
              </a:buBlip>
              <a:defRPr sz="4800">
                <a:solidFill>
                  <a:srgbClr val="40E1DC"/>
                </a:solidFill>
              </a:defRPr>
            </a:pPr>
            <a:r>
              <a:t>Emotional well being</a:t>
            </a:r>
            <a:endParaRPr sz="2400">
              <a:solidFill>
                <a:srgbClr val="000000"/>
              </a:solidFill>
            </a:endParaRPr>
          </a:p>
          <a:p>
            <a:pPr marL="603504" indent="-603504" defTabSz="813315">
              <a:spcBef>
                <a:spcPts val="4900"/>
              </a:spcBef>
              <a:buBlip>
                <a:blip r:embed="rId2"/>
              </a:buBlip>
              <a:defRPr sz="4800">
                <a:solidFill>
                  <a:srgbClr val="40E1DC"/>
                </a:solidFill>
              </a:defRPr>
            </a:pPr>
            <a:r>
              <a:t>Social Change </a:t>
            </a:r>
            <a:endParaRPr sz="2400">
              <a:solidFill>
                <a:srgbClr val="000000"/>
              </a:solidFill>
            </a:endParaRPr>
          </a:p>
          <a:p>
            <a:pPr marL="603504" indent="-603504" defTabSz="813315">
              <a:spcBef>
                <a:spcPts val="4900"/>
              </a:spcBef>
              <a:buBlip>
                <a:blip r:embed="rId2"/>
              </a:buBlip>
              <a:defRPr sz="4800">
                <a:solidFill>
                  <a:srgbClr val="40E1DC"/>
                </a:solidFill>
              </a:defRPr>
            </a:pPr>
            <a:r>
              <a:t>Healthy Societies models</a:t>
            </a:r>
            <a:endParaRPr sz="2400">
              <a:solidFill>
                <a:srgbClr val="000000"/>
              </a:solidFill>
            </a:endParaRPr>
          </a:p>
          <a:p>
            <a:pPr marL="603504" indent="-603504" defTabSz="813315">
              <a:spcBef>
                <a:spcPts val="4900"/>
              </a:spcBef>
              <a:buBlip>
                <a:blip r:embed="rId2"/>
              </a:buBlip>
              <a:defRPr sz="4800">
                <a:solidFill>
                  <a:srgbClr val="40E1DC"/>
                </a:solidFill>
              </a:defRPr>
            </a:pPr>
            <a:r>
              <a:t>Integration of different  social groups</a:t>
            </a:r>
            <a:endParaRPr sz="2400">
              <a:solidFill>
                <a:srgbClr val="000000"/>
              </a:solidFill>
            </a:endParaRPr>
          </a:p>
          <a:p>
            <a:pPr marL="603504" indent="-603504" defTabSz="813315">
              <a:spcBef>
                <a:spcPts val="4900"/>
              </a:spcBef>
              <a:buBlip>
                <a:blip r:embed="rId2"/>
              </a:buBlip>
              <a:defRPr sz="4800">
                <a:solidFill>
                  <a:srgbClr val="40E1DC"/>
                </a:solidFill>
              </a:defRPr>
            </a:pPr>
            <a:r>
              <a:t>Human Creativity and Imagination </a:t>
            </a:r>
            <a:endParaRPr sz="2400">
              <a:solidFill>
                <a:srgbClr val="000000"/>
              </a:solidFill>
            </a:endParaRPr>
          </a:p>
          <a:p>
            <a:pPr marL="603504" indent="-603504" defTabSz="813315">
              <a:spcBef>
                <a:spcPts val="4900"/>
              </a:spcBef>
              <a:buBlip>
                <a:blip r:embed="rId2"/>
              </a:buBlip>
              <a:defRPr sz="4800">
                <a:solidFill>
                  <a:srgbClr val="40E1DC"/>
                </a:solidFill>
              </a:defRPr>
            </a:pPr>
            <a:r>
              <a:t>Participatory Knowledge  </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39"/>
          <p:cNvSpPr txBox="1">
            <a:spLocks noGrp="1"/>
          </p:cNvSpPr>
          <p:nvPr>
            <p:ph type="title"/>
          </p:nvPr>
        </p:nvSpPr>
        <p:spPr>
          <a:prstGeom prst="rect">
            <a:avLst/>
          </a:prstGeom>
        </p:spPr>
        <p:txBody>
          <a:bodyPr/>
          <a:lstStyle>
            <a:lvl1pPr>
              <a:defRPr spc="0">
                <a:solidFill>
                  <a:srgbClr val="61E0E5"/>
                </a:solidFill>
              </a:defRPr>
            </a:lvl1pPr>
          </a:lstStyle>
          <a:p>
            <a:r>
              <a:t>So how do we use the ARTS? </a:t>
            </a:r>
          </a:p>
        </p:txBody>
      </p:sp>
      <p:sp>
        <p:nvSpPr>
          <p:cNvPr id="177" name="Shape 40"/>
          <p:cNvSpPr txBox="1">
            <a:spLocks noGrp="1"/>
          </p:cNvSpPr>
          <p:nvPr>
            <p:ph type="body" sz="half" idx="1"/>
          </p:nvPr>
        </p:nvSpPr>
        <p:spPr>
          <a:xfrm>
            <a:off x="5280421" y="3848695"/>
            <a:ext cx="14716126" cy="8483204"/>
          </a:xfrm>
          <a:prstGeom prst="rect">
            <a:avLst/>
          </a:prstGeom>
        </p:spPr>
        <p:txBody>
          <a:bodyPr/>
          <a:lstStyle/>
          <a:p>
            <a:pPr marL="543955" indent="-543955" defTabSz="731161">
              <a:spcBef>
                <a:spcPts val="4500"/>
              </a:spcBef>
              <a:buBlip>
                <a:blip r:embed="rId2"/>
              </a:buBlip>
              <a:defRPr sz="4400">
                <a:solidFill>
                  <a:srgbClr val="5C5A52"/>
                </a:solidFill>
              </a:defRPr>
            </a:pPr>
            <a:r>
              <a:t>We follow the </a:t>
            </a:r>
            <a:r>
              <a:rPr b="1"/>
              <a:t>ART THERAPY METHODOLOGY</a:t>
            </a:r>
            <a:r>
              <a:t> :     Art Therapy is the use of expressive and artistic tools and techniques with therapeutic purposes. The artistic activity performed with therapeutic purposes, is geared to correct and manage problems, both psychologically and emotionally as well as socially. Its purpose exceeds the meaning of aesthetic result because the key in Art Therapy is the process used by the individual to contact his/ her inner world given that art is used as a language of non-verbal communication   </a:t>
            </a:r>
            <a:r>
              <a:rPr>
                <a:solidFill>
                  <a:srgbClr val="93741C"/>
                </a:solidFill>
              </a:rPr>
              <a:t>                                                   </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Shape 42"/>
          <p:cNvSpPr txBox="1">
            <a:spLocks noGrp="1"/>
          </p:cNvSpPr>
          <p:nvPr>
            <p:ph type="title"/>
          </p:nvPr>
        </p:nvSpPr>
        <p:spPr>
          <a:prstGeom prst="rect">
            <a:avLst/>
          </a:prstGeom>
        </p:spPr>
        <p:txBody>
          <a:bodyPr/>
          <a:lstStyle>
            <a:lvl1pPr>
              <a:defRPr spc="0"/>
            </a:lvl1pPr>
          </a:lstStyle>
          <a:p>
            <a:r>
              <a:t>Arts Can Be Anything</a:t>
            </a:r>
          </a:p>
        </p:txBody>
      </p:sp>
      <p:sp>
        <p:nvSpPr>
          <p:cNvPr id="180" name="Shape 43"/>
          <p:cNvSpPr txBox="1">
            <a:spLocks noGrp="1"/>
          </p:cNvSpPr>
          <p:nvPr>
            <p:ph type="body" sz="half" idx="1"/>
          </p:nvPr>
        </p:nvSpPr>
        <p:spPr>
          <a:prstGeom prst="rect">
            <a:avLst/>
          </a:prstGeom>
        </p:spPr>
        <p:txBody>
          <a:bodyPr/>
          <a:lstStyle/>
          <a:p>
            <a:pPr>
              <a:buBlip>
                <a:blip r:embed="rId2"/>
              </a:buBlip>
            </a:pPr>
            <a:r>
              <a:t>Photography</a:t>
            </a:r>
            <a:endParaRPr sz="2400">
              <a:solidFill>
                <a:srgbClr val="000000"/>
              </a:solidFill>
            </a:endParaRPr>
          </a:p>
          <a:p>
            <a:pPr>
              <a:buBlip>
                <a:blip r:embed="rId2"/>
              </a:buBlip>
            </a:pPr>
            <a:r>
              <a:t>Video</a:t>
            </a:r>
            <a:endParaRPr sz="2400">
              <a:solidFill>
                <a:srgbClr val="000000"/>
              </a:solidFill>
            </a:endParaRPr>
          </a:p>
          <a:p>
            <a:pPr>
              <a:buBlip>
                <a:blip r:embed="rId2"/>
              </a:buBlip>
            </a:pPr>
            <a:r>
              <a:t>Dance/ Performance</a:t>
            </a:r>
            <a:endParaRPr sz="2400">
              <a:solidFill>
                <a:srgbClr val="000000"/>
              </a:solidFill>
            </a:endParaRPr>
          </a:p>
          <a:p>
            <a:pPr>
              <a:buBlip>
                <a:blip r:embed="rId2"/>
              </a:buBlip>
            </a:pPr>
            <a:r>
              <a:t>Theatre</a:t>
            </a:r>
            <a:endParaRPr sz="2400">
              <a:solidFill>
                <a:srgbClr val="000000"/>
              </a:solidFill>
            </a:endParaRPr>
          </a:p>
          <a:p>
            <a:pPr>
              <a:buBlip>
                <a:blip r:embed="rId2"/>
              </a:buBlip>
            </a:pPr>
            <a:r>
              <a:t>Painting/Drawing</a:t>
            </a:r>
          </a:p>
        </p:txBody>
      </p:sp>
      <p:pic>
        <p:nvPicPr>
          <p:cNvPr id="181" name="alb.2F&gt;Aedi.jpg" descr="alb.2F&gt;Aedi.jpg"/>
          <p:cNvPicPr>
            <a:picLocks noChangeAspect="1"/>
          </p:cNvPicPr>
          <p:nvPr/>
        </p:nvPicPr>
        <p:blipFill>
          <a:blip r:embed="rId3" cstate="print">
            <a:extLst/>
          </a:blip>
          <a:stretch>
            <a:fillRect/>
          </a:stretch>
        </p:blipFill>
        <p:spPr>
          <a:xfrm>
            <a:off x="12614098" y="4547750"/>
            <a:ext cx="6925729" cy="6873340"/>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Shape 46"/>
          <p:cNvSpPr txBox="1">
            <a:spLocks noGrp="1"/>
          </p:cNvSpPr>
          <p:nvPr>
            <p:ph type="title"/>
          </p:nvPr>
        </p:nvSpPr>
        <p:spPr>
          <a:prstGeom prst="rect">
            <a:avLst/>
          </a:prstGeom>
        </p:spPr>
        <p:txBody>
          <a:bodyPr/>
          <a:lstStyle>
            <a:lvl1pPr defTabSz="468271">
              <a:defRPr sz="5400" spc="0">
                <a:solidFill>
                  <a:srgbClr val="70E4DA"/>
                </a:solidFill>
              </a:defRPr>
            </a:lvl1pPr>
          </a:lstStyle>
          <a:p>
            <a:r>
              <a:t>Since 2008 Amaka has organized more that 50 different Art Therapy Projects for vulnerable groups at the city of Athens : </a:t>
            </a:r>
          </a:p>
        </p:txBody>
      </p:sp>
      <p:sp>
        <p:nvSpPr>
          <p:cNvPr id="184" name="Shape 47"/>
          <p:cNvSpPr txBox="1">
            <a:spLocks noGrp="1"/>
          </p:cNvSpPr>
          <p:nvPr>
            <p:ph type="body" sz="half" idx="1"/>
          </p:nvPr>
        </p:nvSpPr>
        <p:spPr>
          <a:prstGeom prst="rect">
            <a:avLst/>
          </a:prstGeom>
        </p:spPr>
        <p:txBody>
          <a:bodyPr/>
          <a:lstStyle/>
          <a:p>
            <a:pPr marL="528955" indent="-528955" defTabSz="698301">
              <a:spcBef>
                <a:spcPts val="4200"/>
              </a:spcBef>
              <a:buBlip>
                <a:blip r:embed="rId2"/>
              </a:buBlip>
              <a:defRPr sz="4200"/>
            </a:pPr>
            <a:r>
              <a:t>Refugees/ Immigrants</a:t>
            </a:r>
            <a:endParaRPr sz="2400">
              <a:solidFill>
                <a:srgbClr val="000000"/>
              </a:solidFill>
            </a:endParaRPr>
          </a:p>
          <a:p>
            <a:pPr marL="528955" indent="-528955" defTabSz="698301">
              <a:spcBef>
                <a:spcPts val="4200"/>
              </a:spcBef>
              <a:buBlip>
                <a:blip r:embed="rId2"/>
              </a:buBlip>
              <a:defRPr sz="4200"/>
            </a:pPr>
            <a:r>
              <a:t>Homeless</a:t>
            </a:r>
            <a:endParaRPr sz="2400">
              <a:solidFill>
                <a:srgbClr val="000000"/>
              </a:solidFill>
            </a:endParaRPr>
          </a:p>
          <a:p>
            <a:pPr marL="528955" indent="-528955" defTabSz="698301">
              <a:spcBef>
                <a:spcPts val="4200"/>
              </a:spcBef>
              <a:buBlip>
                <a:blip r:embed="rId2"/>
              </a:buBlip>
              <a:defRPr sz="4200"/>
            </a:pPr>
            <a:r>
              <a:t>Victims of Sex Trafficking/Sex Workers </a:t>
            </a:r>
            <a:endParaRPr sz="2400">
              <a:solidFill>
                <a:srgbClr val="000000"/>
              </a:solidFill>
            </a:endParaRPr>
          </a:p>
          <a:p>
            <a:pPr marL="528955" indent="-528955" defTabSz="698301">
              <a:spcBef>
                <a:spcPts val="4200"/>
              </a:spcBef>
              <a:buBlip>
                <a:blip r:embed="rId2"/>
              </a:buBlip>
              <a:defRPr sz="4200"/>
            </a:pPr>
            <a:r>
              <a:t>Street children/ Roma </a:t>
            </a:r>
            <a:endParaRPr sz="2400">
              <a:solidFill>
                <a:srgbClr val="000000"/>
              </a:solidFill>
            </a:endParaRPr>
          </a:p>
          <a:p>
            <a:pPr marL="528955" indent="-528955" defTabSz="698301">
              <a:spcBef>
                <a:spcPts val="4200"/>
              </a:spcBef>
              <a:buBlip>
                <a:blip r:embed="rId2"/>
              </a:buBlip>
              <a:defRPr sz="4200"/>
            </a:pPr>
            <a:r>
              <a:t>Drug Addicts</a:t>
            </a:r>
            <a:endParaRPr sz="2400">
              <a:solidFill>
                <a:srgbClr val="000000"/>
              </a:solidFill>
            </a:endParaRPr>
          </a:p>
          <a:p>
            <a:pPr marL="528955" indent="-528955" defTabSz="698301">
              <a:spcBef>
                <a:spcPts val="4200"/>
              </a:spcBef>
              <a:buBlip>
                <a:blip r:embed="rId2"/>
              </a:buBlip>
              <a:defRPr sz="4200"/>
            </a:pPr>
            <a:r>
              <a:t>Children and Adults with special needs </a:t>
            </a:r>
            <a:endParaRPr sz="2400">
              <a:solidFill>
                <a:srgbClr val="000000"/>
              </a:solidFill>
            </a:endParaRPr>
          </a:p>
          <a:p>
            <a:pPr marL="528955" indent="-528955" defTabSz="698301">
              <a:spcBef>
                <a:spcPts val="4200"/>
              </a:spcBef>
              <a:buBlip>
                <a:blip r:embed="rId2"/>
              </a:buBlip>
              <a:defRPr sz="4200"/>
            </a:pPr>
            <a:r>
              <a:t>Prisoners and families of prisoners </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 name="stories.jpg" descr="stories.jpg"/>
          <p:cNvPicPr>
            <a:picLocks noChangeAspect="1"/>
          </p:cNvPicPr>
          <p:nvPr/>
        </p:nvPicPr>
        <p:blipFill>
          <a:blip r:embed="rId2" cstate="print">
            <a:extLst/>
          </a:blip>
          <a:stretch>
            <a:fillRect/>
          </a:stretch>
        </p:blipFill>
        <p:spPr>
          <a:xfrm>
            <a:off x="11198022" y="5115244"/>
            <a:ext cx="10203844" cy="5620618"/>
          </a:xfrm>
          <a:prstGeom prst="rect">
            <a:avLst/>
          </a:prstGeom>
          <a:ln w="12700">
            <a:miter lim="400000"/>
          </a:ln>
        </p:spPr>
      </p:pic>
      <p:pic>
        <p:nvPicPr>
          <p:cNvPr id="187" name="IMG_0993bw-mikroteri.jpg" descr="IMG_0993bw-mikroteri.jpg"/>
          <p:cNvPicPr>
            <a:picLocks noChangeAspect="1"/>
          </p:cNvPicPr>
          <p:nvPr/>
        </p:nvPicPr>
        <p:blipFill>
          <a:blip r:embed="rId3" cstate="print">
            <a:extLst/>
          </a:blip>
          <a:stretch>
            <a:fillRect/>
          </a:stretch>
        </p:blipFill>
        <p:spPr>
          <a:xfrm>
            <a:off x="9124268" y="9493750"/>
            <a:ext cx="17859377" cy="9679783"/>
          </a:xfrm>
          <a:prstGeom prst="rect">
            <a:avLst/>
          </a:prstGeom>
          <a:ln w="12700">
            <a:miter lim="400000"/>
          </a:ln>
        </p:spPr>
      </p:pic>
      <p:pic>
        <p:nvPicPr>
          <p:cNvPr id="188" name="aleksiahalf.png" descr="aleksiahalf.png"/>
          <p:cNvPicPr>
            <a:picLocks noChangeAspect="1"/>
          </p:cNvPicPr>
          <p:nvPr/>
        </p:nvPicPr>
        <p:blipFill>
          <a:blip r:embed="rId4" cstate="print">
            <a:extLst/>
          </a:blip>
          <a:stretch>
            <a:fillRect/>
          </a:stretch>
        </p:blipFill>
        <p:spPr>
          <a:xfrm>
            <a:off x="2615789" y="15022"/>
            <a:ext cx="8965450" cy="6338175"/>
          </a:xfrm>
          <a:prstGeom prst="rect">
            <a:avLst/>
          </a:prstGeom>
          <a:ln w="12700">
            <a:miter lim="400000"/>
          </a:ln>
        </p:spPr>
      </p:pic>
      <p:pic>
        <p:nvPicPr>
          <p:cNvPr id="189" name="e_2.png" descr="e_2.png"/>
          <p:cNvPicPr>
            <a:picLocks noChangeAspect="1"/>
          </p:cNvPicPr>
          <p:nvPr/>
        </p:nvPicPr>
        <p:blipFill>
          <a:blip r:embed="rId5" cstate="print">
            <a:extLst/>
          </a:blip>
          <a:stretch>
            <a:fillRect/>
          </a:stretch>
        </p:blipFill>
        <p:spPr>
          <a:xfrm>
            <a:off x="2569721" y="9166676"/>
            <a:ext cx="6110198" cy="4613200"/>
          </a:xfrm>
          <a:prstGeom prst="rect">
            <a:avLst/>
          </a:prstGeom>
          <a:ln w="12700">
            <a:miter lim="400000"/>
          </a:ln>
        </p:spPr>
      </p:pic>
      <p:pic>
        <p:nvPicPr>
          <p:cNvPr id="190" name="maps.jpg" descr="maps.jpg"/>
          <p:cNvPicPr>
            <a:picLocks noChangeAspect="1"/>
          </p:cNvPicPr>
          <p:nvPr/>
        </p:nvPicPr>
        <p:blipFill>
          <a:blip r:embed="rId6" cstate="print">
            <a:extLst/>
          </a:blip>
          <a:stretch>
            <a:fillRect/>
          </a:stretch>
        </p:blipFill>
        <p:spPr>
          <a:xfrm>
            <a:off x="11967833" y="-755030"/>
            <a:ext cx="10820636" cy="5960368"/>
          </a:xfrm>
          <a:prstGeom prst="rect">
            <a:avLst/>
          </a:prstGeom>
          <a:ln w="12700">
            <a:miter lim="400000"/>
          </a:ln>
        </p:spPr>
      </p:pic>
      <p:pic>
        <p:nvPicPr>
          <p:cNvPr id="191" name="portrets .jpg" descr="portrets .jpg"/>
          <p:cNvPicPr>
            <a:picLocks noChangeAspect="1"/>
          </p:cNvPicPr>
          <p:nvPr/>
        </p:nvPicPr>
        <p:blipFill>
          <a:blip r:embed="rId7" cstate="print">
            <a:extLst/>
          </a:blip>
          <a:stretch>
            <a:fillRect/>
          </a:stretch>
        </p:blipFill>
        <p:spPr>
          <a:xfrm>
            <a:off x="2911042" y="5783696"/>
            <a:ext cx="8374945" cy="4613200"/>
          </a:xfrm>
          <a:prstGeom prst="rect">
            <a:avLst/>
          </a:prstGeom>
          <a:ln w="12700">
            <a:miter lim="400000"/>
          </a:ln>
        </p:spPr>
      </p:pic>
      <p:pic>
        <p:nvPicPr>
          <p:cNvPr id="192" name="schools.jpg" descr="schools.jpg"/>
          <p:cNvPicPr>
            <a:picLocks noChangeAspect="1"/>
          </p:cNvPicPr>
          <p:nvPr/>
        </p:nvPicPr>
        <p:blipFill>
          <a:blip r:embed="rId8" cstate="print">
            <a:extLst/>
          </a:blip>
          <a:stretch>
            <a:fillRect/>
          </a:stretch>
        </p:blipFill>
        <p:spPr>
          <a:xfrm>
            <a:off x="11071349" y="-4323"/>
            <a:ext cx="6137135" cy="5795208"/>
          </a:xfrm>
          <a:prstGeom prst="rect">
            <a:avLst/>
          </a:prstGeom>
          <a:ln w="12700">
            <a:miter lim="400000"/>
          </a:ln>
        </p:spPr>
      </p:pic>
      <p:pic>
        <p:nvPicPr>
          <p:cNvPr id="193" name="My-station-Athens-1200x661.jpg" descr="My-station-Athens-1200x661.jpg"/>
          <p:cNvPicPr>
            <a:picLocks noChangeAspect="1"/>
          </p:cNvPicPr>
          <p:nvPr/>
        </p:nvPicPr>
        <p:blipFill>
          <a:blip r:embed="rId9" cstate="print">
            <a:extLst/>
          </a:blip>
          <a:stretch>
            <a:fillRect/>
          </a:stretch>
        </p:blipFill>
        <p:spPr>
          <a:xfrm>
            <a:off x="7884223" y="9532063"/>
            <a:ext cx="10520800" cy="5795208"/>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Shape 58"/>
          <p:cNvSpPr txBox="1">
            <a:spLocks noGrp="1"/>
          </p:cNvSpPr>
          <p:nvPr>
            <p:ph type="title"/>
          </p:nvPr>
        </p:nvSpPr>
        <p:spPr>
          <a:prstGeom prst="rect">
            <a:avLst/>
          </a:prstGeom>
        </p:spPr>
        <p:txBody>
          <a:bodyPr/>
          <a:lstStyle>
            <a:lvl1pPr defTabSz="673655">
              <a:defRPr sz="8000" spc="0">
                <a:solidFill>
                  <a:srgbClr val="6EE4DA"/>
                </a:solidFill>
              </a:defRPr>
            </a:lvl1pPr>
          </a:lstStyle>
          <a:p>
            <a:r>
              <a:t>An Art Therapy Workshop is a multidisciplinary approach </a:t>
            </a:r>
          </a:p>
        </p:txBody>
      </p:sp>
      <p:sp>
        <p:nvSpPr>
          <p:cNvPr id="196" name="Shape 59"/>
          <p:cNvSpPr txBox="1">
            <a:spLocks noGrp="1"/>
          </p:cNvSpPr>
          <p:nvPr>
            <p:ph type="body" sz="half" idx="1"/>
          </p:nvPr>
        </p:nvSpPr>
        <p:spPr>
          <a:prstGeom prst="rect">
            <a:avLst/>
          </a:prstGeom>
        </p:spPr>
        <p:txBody>
          <a:bodyPr/>
          <a:lstStyle/>
          <a:p>
            <a:pPr marL="528955" indent="-528955" defTabSz="698301">
              <a:spcBef>
                <a:spcPts val="4200"/>
              </a:spcBef>
              <a:buBlip>
                <a:blip r:embed="rId2"/>
              </a:buBlip>
              <a:defRPr sz="4200"/>
            </a:pPr>
            <a:r>
              <a:t>Weekly  closed Group Meetings</a:t>
            </a:r>
            <a:endParaRPr sz="2400">
              <a:solidFill>
                <a:srgbClr val="000000"/>
              </a:solidFill>
            </a:endParaRPr>
          </a:p>
          <a:p>
            <a:pPr marL="528955" indent="-528955" defTabSz="698301">
              <a:spcBef>
                <a:spcPts val="4200"/>
              </a:spcBef>
              <a:buBlip>
                <a:blip r:embed="rId2"/>
              </a:buBlip>
              <a:defRPr sz="4200"/>
            </a:pPr>
            <a:r>
              <a:t>Theatre Plays</a:t>
            </a:r>
            <a:endParaRPr sz="2400">
              <a:solidFill>
                <a:srgbClr val="000000"/>
              </a:solidFill>
            </a:endParaRPr>
          </a:p>
          <a:p>
            <a:pPr marL="528955" indent="-528955" defTabSz="698301">
              <a:spcBef>
                <a:spcPts val="4200"/>
              </a:spcBef>
              <a:buBlip>
                <a:blip r:embed="rId2"/>
              </a:buBlip>
              <a:defRPr sz="4200"/>
            </a:pPr>
            <a:r>
              <a:t>Photography- Art  Exhibitions</a:t>
            </a:r>
            <a:endParaRPr sz="2400">
              <a:solidFill>
                <a:srgbClr val="000000"/>
              </a:solidFill>
            </a:endParaRPr>
          </a:p>
          <a:p>
            <a:pPr marL="528955" indent="-528955" defTabSz="698301">
              <a:spcBef>
                <a:spcPts val="4200"/>
              </a:spcBef>
              <a:buBlip>
                <a:blip r:embed="rId2"/>
              </a:buBlip>
              <a:defRPr sz="4200"/>
            </a:pPr>
            <a:r>
              <a:t>Publications/ Research/ Conferences  </a:t>
            </a:r>
            <a:endParaRPr sz="2400">
              <a:solidFill>
                <a:srgbClr val="000000"/>
              </a:solidFill>
            </a:endParaRPr>
          </a:p>
          <a:p>
            <a:pPr marL="528955" indent="-528955" defTabSz="698301">
              <a:spcBef>
                <a:spcPts val="4200"/>
              </a:spcBef>
              <a:buBlip>
                <a:blip r:embed="rId2"/>
              </a:buBlip>
              <a:defRPr sz="4200"/>
            </a:pPr>
            <a:r>
              <a:t>Documentaries</a:t>
            </a:r>
            <a:endParaRPr sz="2400">
              <a:solidFill>
                <a:srgbClr val="000000"/>
              </a:solidFill>
            </a:endParaRPr>
          </a:p>
          <a:p>
            <a:pPr marL="528955" indent="-528955" defTabSz="698301">
              <a:spcBef>
                <a:spcPts val="4200"/>
              </a:spcBef>
              <a:buBlip>
                <a:blip r:embed="rId2"/>
              </a:buBlip>
              <a:defRPr sz="4200"/>
            </a:pPr>
            <a:r>
              <a:t>Vocational Training</a:t>
            </a:r>
            <a:endParaRPr sz="2400">
              <a:solidFill>
                <a:srgbClr val="000000"/>
              </a:solidFill>
            </a:endParaRPr>
          </a:p>
          <a:p>
            <a:pPr marL="528955" indent="-528955" defTabSz="698301">
              <a:spcBef>
                <a:spcPts val="4200"/>
              </a:spcBef>
              <a:buBlip>
                <a:blip r:embed="rId2"/>
              </a:buBlip>
              <a:defRPr sz="4200"/>
            </a:pPr>
            <a:r>
              <a:t>Intern Evaluations</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Shape 61"/>
          <p:cNvSpPr txBox="1">
            <a:spLocks noGrp="1"/>
          </p:cNvSpPr>
          <p:nvPr>
            <p:ph type="title"/>
          </p:nvPr>
        </p:nvSpPr>
        <p:spPr>
          <a:prstGeom prst="rect">
            <a:avLst/>
          </a:prstGeom>
        </p:spPr>
        <p:txBody>
          <a:bodyPr/>
          <a:lstStyle>
            <a:lvl1pPr>
              <a:defRPr spc="0">
                <a:solidFill>
                  <a:srgbClr val="75E2E4"/>
                </a:solidFill>
              </a:defRPr>
            </a:lvl1pPr>
          </a:lstStyle>
          <a:p>
            <a:r>
              <a:t>HOW WE WORK ? </a:t>
            </a:r>
          </a:p>
        </p:txBody>
      </p:sp>
      <p:sp>
        <p:nvSpPr>
          <p:cNvPr id="199" name="Shape 62"/>
          <p:cNvSpPr txBox="1">
            <a:spLocks noGrp="1"/>
          </p:cNvSpPr>
          <p:nvPr>
            <p:ph type="body" sz="half" idx="1"/>
          </p:nvPr>
        </p:nvSpPr>
        <p:spPr>
          <a:prstGeom prst="rect">
            <a:avLst/>
          </a:prstGeom>
        </p:spPr>
        <p:txBody>
          <a:bodyPr/>
          <a:lstStyle/>
          <a:p>
            <a:pPr>
              <a:buBlip>
                <a:blip r:embed="rId2"/>
              </a:buBlip>
            </a:pPr>
            <a:r>
              <a:t>Project Based</a:t>
            </a:r>
            <a:endParaRPr sz="2400">
              <a:solidFill>
                <a:srgbClr val="000000"/>
              </a:solidFill>
            </a:endParaRPr>
          </a:p>
          <a:p>
            <a:pPr>
              <a:buBlip>
                <a:blip r:embed="rId2"/>
              </a:buBlip>
            </a:pPr>
            <a:r>
              <a:t>Low Administrative Costs</a:t>
            </a:r>
            <a:endParaRPr sz="2400">
              <a:solidFill>
                <a:srgbClr val="000000"/>
              </a:solidFill>
            </a:endParaRPr>
          </a:p>
          <a:p>
            <a:pPr>
              <a:buBlip>
                <a:blip r:embed="rId2"/>
              </a:buBlip>
            </a:pPr>
            <a:r>
              <a:t>Excellent Network of Collaborators </a:t>
            </a:r>
            <a:endParaRPr sz="2400">
              <a:solidFill>
                <a:srgbClr val="000000"/>
              </a:solidFill>
            </a:endParaRPr>
          </a:p>
          <a:p>
            <a:pPr>
              <a:buBlip>
                <a:blip r:embed="rId2"/>
              </a:buBlip>
            </a:pPr>
            <a:r>
              <a:t>European and International Partnerships</a:t>
            </a:r>
            <a:endParaRPr sz="2400">
              <a:solidFill>
                <a:srgbClr val="000000"/>
              </a:solidFill>
            </a:endParaRPr>
          </a:p>
          <a:p>
            <a:pPr>
              <a:buBlip>
                <a:blip r:embed="rId2"/>
              </a:buBlip>
            </a:pPr>
            <a:r>
              <a:t>Internships/ Volunteers </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CRISALIS 2019…"/>
          <p:cNvSpPr txBox="1">
            <a:spLocks noGrp="1"/>
          </p:cNvSpPr>
          <p:nvPr>
            <p:ph type="title"/>
          </p:nvPr>
        </p:nvSpPr>
        <p:spPr>
          <a:prstGeom prst="rect">
            <a:avLst/>
          </a:prstGeom>
        </p:spPr>
        <p:txBody>
          <a:bodyPr/>
          <a:lstStyle/>
          <a:p>
            <a:pPr defTabSz="640794">
              <a:defRPr sz="7643" spc="76"/>
            </a:pPr>
            <a:r>
              <a:t>CRISALIS 2019</a:t>
            </a:r>
          </a:p>
          <a:p>
            <a:pPr defTabSz="640794">
              <a:defRPr sz="7019" spc="70"/>
            </a:pPr>
            <a:r>
              <a:t>Phototherapy Workshop for Women victims of Sex-Trafficking</a:t>
            </a:r>
          </a:p>
        </p:txBody>
      </p:sp>
      <p:sp>
        <p:nvSpPr>
          <p:cNvPr id="202" name="Double-click to edit"/>
          <p:cNvSpPr txBox="1">
            <a:spLocks noGrp="1"/>
          </p:cNvSpPr>
          <p:nvPr>
            <p:ph type="body" sz="half" idx="1"/>
          </p:nvPr>
        </p:nvSpPr>
        <p:spPr>
          <a:prstGeom prst="rect">
            <a:avLst/>
          </a:prstGeom>
        </p:spPr>
        <p:txBody>
          <a:bodyPr/>
          <a:lstStyle/>
          <a:p>
            <a:pPr>
              <a:buBlip>
                <a:blip r:embed="rId2"/>
              </a:buBlip>
            </a:pPr>
            <a:endParaRPr/>
          </a:p>
        </p:txBody>
      </p:sp>
      <p:grpSp>
        <p:nvGrpSpPr>
          <p:cNvPr id="205" name="Image Gallery"/>
          <p:cNvGrpSpPr/>
          <p:nvPr/>
        </p:nvGrpSpPr>
        <p:grpSpPr>
          <a:xfrm>
            <a:off x="5538799" y="5255525"/>
            <a:ext cx="14199371" cy="7668802"/>
            <a:chOff x="0" y="0"/>
            <a:chExt cx="14199370" cy="7668800"/>
          </a:xfrm>
        </p:grpSpPr>
        <p:pic>
          <p:nvPicPr>
            <p:cNvPr id="203" name="crisalis-featured.jpg" descr="crisalis-featured.jpg"/>
            <p:cNvPicPr>
              <a:picLocks noChangeAspect="1"/>
            </p:cNvPicPr>
            <p:nvPr/>
          </p:nvPicPr>
          <p:blipFill>
            <a:blip r:embed="rId3" cstate="print">
              <a:extLst/>
            </a:blip>
            <a:srcRect t="10108" b="10108"/>
            <a:stretch>
              <a:fillRect/>
            </a:stretch>
          </p:blipFill>
          <p:spPr>
            <a:xfrm>
              <a:off x="0" y="0"/>
              <a:ext cx="14199371" cy="7080436"/>
            </a:xfrm>
            <a:prstGeom prst="rect">
              <a:avLst/>
            </a:prstGeom>
            <a:ln w="12700" cap="flat">
              <a:noFill/>
              <a:miter lim="400000"/>
            </a:ln>
            <a:effectLst/>
          </p:spPr>
        </p:pic>
        <p:sp>
          <p:nvSpPr>
            <p:cNvPr id="204" name="Caption"/>
            <p:cNvSpPr/>
            <p:nvPr/>
          </p:nvSpPr>
          <p:spPr>
            <a:xfrm>
              <a:off x="0" y="7156635"/>
              <a:ext cx="14199371" cy="51216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6200" tIns="76200" rIns="76200" bIns="76200" numCol="1" anchor="t">
              <a:noAutofit/>
            </a:bodyPr>
            <a:lstStyle/>
            <a:p>
              <a:r>
                <a:t>Caption</a:t>
              </a:r>
            </a:p>
          </p:txBody>
        </p:sp>
      </p:gr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Crysalis is a program of trans-European cooperation, which aims at the social inclusion of abused women and the promotion of their financial independence.…"/>
          <p:cNvSpPr txBox="1">
            <a:spLocks noGrp="1"/>
          </p:cNvSpPr>
          <p:nvPr>
            <p:ph type="body" sz="half" idx="1"/>
          </p:nvPr>
        </p:nvSpPr>
        <p:spPr>
          <a:xfrm>
            <a:off x="4833937" y="2616398"/>
            <a:ext cx="14716126" cy="8483204"/>
          </a:xfrm>
          <a:prstGeom prst="rect">
            <a:avLst/>
          </a:prstGeom>
        </p:spPr>
        <p:txBody>
          <a:bodyPr/>
          <a:lstStyle/>
          <a:p>
            <a:pPr>
              <a:buBlip>
                <a:blip r:embed="rId2"/>
              </a:buBlip>
            </a:pPr>
            <a:r>
              <a:t>Crysalis is a program of trans-European cooperation, which aims at the social inclusion of abused women and the promotion of their financial independence.</a:t>
            </a:r>
          </a:p>
          <a:p>
            <a:pPr>
              <a:buBlip>
                <a:blip r:embed="rId2"/>
              </a:buBlip>
            </a:pPr>
            <a:r>
              <a:t>Language Project collaborated with Makers Unite (Denmark) and Progetto Quid (Italy) for the implementation and design of the project</a:t>
            </a:r>
          </a:p>
          <a:p>
            <a:pPr>
              <a:buBlip>
                <a:blip r:embed="rId2"/>
              </a:buBlip>
            </a:pPr>
            <a:r>
              <a:t>funded by the European Refugee Fund (AMIF)</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Crysalis"/>
          <p:cNvSpPr txBox="1">
            <a:spLocks noGrp="1"/>
          </p:cNvSpPr>
          <p:nvPr>
            <p:ph type="title"/>
          </p:nvPr>
        </p:nvSpPr>
        <p:spPr>
          <a:prstGeom prst="rect">
            <a:avLst/>
          </a:prstGeom>
        </p:spPr>
        <p:txBody>
          <a:bodyPr/>
          <a:lstStyle/>
          <a:p>
            <a:r>
              <a:t>Crysalis</a:t>
            </a:r>
          </a:p>
        </p:txBody>
      </p:sp>
      <p:sp>
        <p:nvSpPr>
          <p:cNvPr id="210" name="Double-click to edit"/>
          <p:cNvSpPr txBox="1">
            <a:spLocks noGrp="1"/>
          </p:cNvSpPr>
          <p:nvPr>
            <p:ph type="body" sz="half" idx="1"/>
          </p:nvPr>
        </p:nvSpPr>
        <p:spPr>
          <a:prstGeom prst="rect">
            <a:avLst/>
          </a:prstGeom>
        </p:spPr>
        <p:txBody>
          <a:bodyPr/>
          <a:lstStyle/>
          <a:p>
            <a:pPr>
              <a:buBlip>
                <a:blip r:embed="rId2"/>
              </a:buBlip>
            </a:pPr>
            <a:endParaRPr/>
          </a:p>
        </p:txBody>
      </p:sp>
      <p:pic>
        <p:nvPicPr>
          <p:cNvPr id="211" name="crisalis-collage.jpg" descr="crisalis-collage.jpg"/>
          <p:cNvPicPr>
            <a:picLocks noChangeAspect="1"/>
          </p:cNvPicPr>
          <p:nvPr/>
        </p:nvPicPr>
        <p:blipFill>
          <a:blip r:embed="rId3" cstate="print">
            <a:extLst/>
          </a:blip>
          <a:stretch>
            <a:fillRect/>
          </a:stretch>
        </p:blipFill>
        <p:spPr>
          <a:xfrm>
            <a:off x="5525829" y="3970147"/>
            <a:ext cx="5865008" cy="8222441"/>
          </a:xfrm>
          <a:prstGeom prst="rect">
            <a:avLst/>
          </a:prstGeom>
          <a:ln w="12700">
            <a:miter lim="400000"/>
          </a:ln>
        </p:spPr>
      </p:pic>
      <p:sp>
        <p:nvSpPr>
          <p:cNvPr id="212" name="Five ladies experimented with Polaroid and digital cameras creating meaningful images and self-portraits expressing their thoughts and emotions by using visual language."/>
          <p:cNvSpPr txBox="1"/>
          <p:nvPr/>
        </p:nvSpPr>
        <p:spPr>
          <a:xfrm>
            <a:off x="12683424" y="5039627"/>
            <a:ext cx="8923416" cy="47730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defTabSz="457200">
              <a:defRPr sz="800">
                <a:solidFill>
                  <a:srgbClr val="000000"/>
                </a:solidFill>
              </a:defRPr>
            </a:pPr>
            <a:endParaRPr/>
          </a:p>
          <a:p>
            <a:pPr algn="l">
              <a:lnSpc>
                <a:spcPct val="90000"/>
              </a:lnSpc>
              <a:spcBef>
                <a:spcPts val="4500"/>
              </a:spcBef>
              <a:defRPr sz="4800">
                <a:solidFill>
                  <a:srgbClr val="000000"/>
                </a:solidFill>
              </a:defRPr>
            </a:pPr>
            <a:r>
              <a:t>Five ladies experimented with Polaroid and digital cameras creating meaningful images and self-portraits expressing their thoughts and emotions by using visual language. </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INTRODUCTION"/>
          <p:cNvSpPr txBox="1">
            <a:spLocks noGrp="1"/>
          </p:cNvSpPr>
          <p:nvPr>
            <p:ph type="title"/>
          </p:nvPr>
        </p:nvSpPr>
        <p:spPr>
          <a:prstGeom prst="rect">
            <a:avLst/>
          </a:prstGeom>
        </p:spPr>
        <p:txBody>
          <a:bodyPr/>
          <a:lstStyle>
            <a:lvl1pPr algn="l" defTabSz="2438338">
              <a:lnSpc>
                <a:spcPct val="90000"/>
              </a:lnSpc>
              <a:spcBef>
                <a:spcPts val="4500"/>
              </a:spcBef>
              <a:defRPr sz="6500" spc="0">
                <a:solidFill>
                  <a:srgbClr val="000000"/>
                </a:solidFill>
                <a:latin typeface="+mn-lt"/>
                <a:ea typeface="+mn-ea"/>
                <a:cs typeface="+mn-cs"/>
                <a:sym typeface="Helvetica Neue"/>
              </a:defRPr>
            </a:lvl1pPr>
          </a:lstStyle>
          <a:p>
            <a:r>
              <a:t>INTRODUCTION</a:t>
            </a:r>
          </a:p>
        </p:txBody>
      </p:sp>
      <p:sp>
        <p:nvSpPr>
          <p:cNvPr id="215" name="Stage 1:…"/>
          <p:cNvSpPr txBox="1">
            <a:spLocks noGrp="1"/>
          </p:cNvSpPr>
          <p:nvPr>
            <p:ph type="body" sz="half" idx="1"/>
          </p:nvPr>
        </p:nvSpPr>
        <p:spPr>
          <a:prstGeom prst="rect">
            <a:avLst/>
          </a:prstGeom>
        </p:spPr>
        <p:txBody>
          <a:bodyPr/>
          <a:lstStyle/>
          <a:p>
            <a:pPr marL="0" indent="0" defTabSz="2438338">
              <a:lnSpc>
                <a:spcPct val="90000"/>
              </a:lnSpc>
              <a:spcBef>
                <a:spcPts val="4500"/>
              </a:spcBef>
              <a:buSzTx/>
              <a:buNone/>
              <a:defRPr sz="4800">
                <a:solidFill>
                  <a:srgbClr val="000000"/>
                </a:solidFill>
                <a:latin typeface="+mn-lt"/>
                <a:ea typeface="+mn-ea"/>
                <a:cs typeface="+mn-cs"/>
                <a:sym typeface="Helvetica Neue"/>
              </a:defRPr>
            </a:pPr>
            <a:r>
              <a:t>Stage 1:  </a:t>
            </a:r>
          </a:p>
          <a:p>
            <a:pPr marL="0" indent="0" defTabSz="2438338">
              <a:lnSpc>
                <a:spcPct val="90000"/>
              </a:lnSpc>
              <a:spcBef>
                <a:spcPts val="4500"/>
              </a:spcBef>
              <a:buSzTx/>
              <a:buNone/>
              <a:defRPr sz="4800">
                <a:solidFill>
                  <a:srgbClr val="000000"/>
                </a:solidFill>
                <a:latin typeface="+mn-lt"/>
                <a:ea typeface="+mn-ea"/>
                <a:cs typeface="+mn-cs"/>
                <a:sym typeface="Helvetica Neue"/>
              </a:defRPr>
            </a:pPr>
            <a:r>
              <a:t>women were presented to the work of well-known photographers and a discussion followed around aesthetics and style. </a:t>
            </a:r>
          </a:p>
          <a:p>
            <a:pPr marL="0" indent="0" defTabSz="2438338">
              <a:lnSpc>
                <a:spcPct val="90000"/>
              </a:lnSpc>
              <a:spcBef>
                <a:spcPts val="4500"/>
              </a:spcBef>
              <a:buSzTx/>
              <a:buNone/>
              <a:defRPr sz="4800">
                <a:solidFill>
                  <a:srgbClr val="000000"/>
                </a:solidFill>
                <a:latin typeface="+mn-lt"/>
                <a:ea typeface="+mn-ea"/>
                <a:cs typeface="+mn-cs"/>
                <a:sym typeface="Helvetica Neue"/>
              </a:defRPr>
            </a:pPr>
            <a:r>
              <a:t>Stage 2: </a:t>
            </a:r>
          </a:p>
          <a:p>
            <a:pPr marL="0" indent="0" defTabSz="2438338">
              <a:lnSpc>
                <a:spcPct val="90000"/>
              </a:lnSpc>
              <a:spcBef>
                <a:spcPts val="4500"/>
              </a:spcBef>
              <a:buSzTx/>
              <a:buNone/>
              <a:defRPr sz="4800">
                <a:solidFill>
                  <a:srgbClr val="000000"/>
                </a:solidFill>
                <a:latin typeface="+mn-lt"/>
                <a:ea typeface="+mn-ea"/>
                <a:cs typeface="+mn-cs"/>
                <a:sym typeface="Helvetica Neue"/>
              </a:defRPr>
            </a:pPr>
            <a:r>
              <a:t>participants were asked to choose one of the photographs they have seen and mostly liked in order to present themselves through it.</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Double-click to edit"/>
          <p:cNvSpPr txBox="1">
            <a:spLocks noGrp="1"/>
          </p:cNvSpPr>
          <p:nvPr>
            <p:ph type="title"/>
          </p:nvPr>
        </p:nvSpPr>
        <p:spPr>
          <a:prstGeom prst="rect">
            <a:avLst/>
          </a:prstGeom>
        </p:spPr>
        <p:txBody>
          <a:bodyPr/>
          <a:lstStyle/>
          <a:p>
            <a:pPr>
              <a:defRPr sz="8500" spc="85">
                <a:latin typeface="+mn-lt"/>
                <a:ea typeface="+mn-ea"/>
                <a:cs typeface="+mn-cs"/>
                <a:sym typeface="Helvetica Neue"/>
              </a:defRPr>
            </a:pPr>
            <a:endParaRPr/>
          </a:p>
        </p:txBody>
      </p:sp>
      <p:sp>
        <p:nvSpPr>
          <p:cNvPr id="218" name="A) Creation of Polaroid self-portraits, which were then combined with text to help each participant express ideas and thoughts. The women talked about womanhood, self-worth, life and love while sharing life stories and experiences…"/>
          <p:cNvSpPr txBox="1">
            <a:spLocks noGrp="1"/>
          </p:cNvSpPr>
          <p:nvPr>
            <p:ph type="body" sz="half" idx="1"/>
          </p:nvPr>
        </p:nvSpPr>
        <p:spPr>
          <a:prstGeom prst="rect">
            <a:avLst/>
          </a:prstGeom>
        </p:spPr>
        <p:txBody>
          <a:bodyPr/>
          <a:lstStyle/>
          <a:p>
            <a:pPr marL="0" indent="0" defTabSz="2438338">
              <a:lnSpc>
                <a:spcPct val="90000"/>
              </a:lnSpc>
              <a:spcBef>
                <a:spcPts val="4500"/>
              </a:spcBef>
              <a:buSzTx/>
              <a:buNone/>
              <a:defRPr sz="4800">
                <a:solidFill>
                  <a:srgbClr val="000000"/>
                </a:solidFill>
                <a:latin typeface="+mn-lt"/>
                <a:ea typeface="+mn-ea"/>
                <a:cs typeface="+mn-cs"/>
                <a:sym typeface="Helvetica Neue"/>
              </a:defRPr>
            </a:pPr>
            <a:r>
              <a:t>A) Creation of Polaroid self-portraits, which were then combined with text to help each participant express ideas and thoughts. The women talked about womanhood, self-worth, life and love while sharing life stories and experiences</a:t>
            </a:r>
          </a:p>
          <a:p>
            <a:pPr marL="0" indent="0" defTabSz="2438338">
              <a:lnSpc>
                <a:spcPct val="90000"/>
              </a:lnSpc>
              <a:spcBef>
                <a:spcPts val="4500"/>
              </a:spcBef>
              <a:buSzTx/>
              <a:buNone/>
              <a:defRPr sz="4800">
                <a:solidFill>
                  <a:srgbClr val="000000"/>
                </a:solidFill>
                <a:latin typeface="+mn-lt"/>
                <a:ea typeface="+mn-ea"/>
                <a:cs typeface="+mn-cs"/>
                <a:sym typeface="Helvetica Neue"/>
              </a:defRPr>
            </a:pPr>
            <a:r>
              <a:t>Discussions around womanhood, self-worth, life and love</a:t>
            </a:r>
          </a:p>
          <a:p>
            <a:pPr marL="0" indent="0" defTabSz="2438338">
              <a:lnSpc>
                <a:spcPct val="90000"/>
              </a:lnSpc>
              <a:spcBef>
                <a:spcPts val="4500"/>
              </a:spcBef>
              <a:buSzTx/>
              <a:buNone/>
              <a:defRPr sz="4800">
                <a:solidFill>
                  <a:srgbClr val="000000"/>
                </a:solidFill>
                <a:latin typeface="+mn-lt"/>
                <a:ea typeface="+mn-ea"/>
                <a:cs typeface="+mn-cs"/>
                <a:sym typeface="Helvetica Neue"/>
              </a:defRPr>
            </a:pPr>
            <a:endParaRPr/>
          </a:p>
          <a:p>
            <a:pPr marL="0" indent="0" defTabSz="2438338">
              <a:lnSpc>
                <a:spcPct val="90000"/>
              </a:lnSpc>
              <a:spcBef>
                <a:spcPts val="4500"/>
              </a:spcBef>
              <a:buSzTx/>
              <a:buNone/>
              <a:defRPr sz="4800">
                <a:solidFill>
                  <a:srgbClr val="000000"/>
                </a:solidFill>
                <a:latin typeface="+mn-lt"/>
                <a:ea typeface="+mn-ea"/>
                <a:cs typeface="+mn-cs"/>
                <a:sym typeface="Helvetica Neue"/>
              </a:defRPr>
            </a:pPr>
            <a:r>
              <a:t>B) Creation of a Visual Alphabet “Alphabet of Appreciation” </a:t>
            </a:r>
          </a:p>
        </p:txBody>
      </p:sp>
      <p:sp>
        <p:nvSpPr>
          <p:cNvPr id="219" name="ACTIVITIES"/>
          <p:cNvSpPr txBox="1"/>
          <p:nvPr/>
        </p:nvSpPr>
        <p:spPr>
          <a:xfrm>
            <a:off x="9534161" y="1474636"/>
            <a:ext cx="4378009" cy="10690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90000"/>
              </a:lnSpc>
              <a:spcBef>
                <a:spcPts val="4500"/>
              </a:spcBef>
              <a:defRPr sz="6500">
                <a:solidFill>
                  <a:srgbClr val="000000"/>
                </a:solidFill>
              </a:defRPr>
            </a:lvl1pPr>
          </a:lstStyle>
          <a:p>
            <a:r>
              <a:t>ACTIVITIES</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Alphabet of Appreciation”"/>
          <p:cNvSpPr txBox="1">
            <a:spLocks noGrp="1"/>
          </p:cNvSpPr>
          <p:nvPr>
            <p:ph type="title"/>
          </p:nvPr>
        </p:nvSpPr>
        <p:spPr>
          <a:prstGeom prst="rect">
            <a:avLst/>
          </a:prstGeom>
        </p:spPr>
        <p:txBody>
          <a:bodyPr/>
          <a:lstStyle>
            <a:lvl1pPr algn="l" defTabSz="2438338">
              <a:lnSpc>
                <a:spcPct val="90000"/>
              </a:lnSpc>
              <a:spcBef>
                <a:spcPts val="4500"/>
              </a:spcBef>
              <a:defRPr sz="6500" spc="0">
                <a:solidFill>
                  <a:srgbClr val="000000"/>
                </a:solidFill>
                <a:latin typeface="+mn-lt"/>
                <a:ea typeface="+mn-ea"/>
                <a:cs typeface="+mn-cs"/>
                <a:sym typeface="Helvetica Neue"/>
              </a:defRPr>
            </a:lvl1pPr>
          </a:lstStyle>
          <a:p>
            <a:r>
              <a:t>“Alphabet of Appreciation” </a:t>
            </a:r>
          </a:p>
        </p:txBody>
      </p:sp>
      <p:sp>
        <p:nvSpPr>
          <p:cNvPr id="222" name="Stage 1…"/>
          <p:cNvSpPr txBox="1">
            <a:spLocks noGrp="1"/>
          </p:cNvSpPr>
          <p:nvPr>
            <p:ph type="body" sz="half" idx="1"/>
          </p:nvPr>
        </p:nvSpPr>
        <p:spPr>
          <a:prstGeom prst="rect">
            <a:avLst/>
          </a:prstGeom>
        </p:spPr>
        <p:txBody>
          <a:bodyPr/>
          <a:lstStyle/>
          <a:p>
            <a:pPr marL="0" indent="0" defTabSz="2438338">
              <a:lnSpc>
                <a:spcPct val="90000"/>
              </a:lnSpc>
              <a:spcBef>
                <a:spcPts val="4500"/>
              </a:spcBef>
              <a:buSzTx/>
              <a:buNone/>
              <a:defRPr sz="4800">
                <a:solidFill>
                  <a:srgbClr val="000000"/>
                </a:solidFill>
                <a:latin typeface="+mn-lt"/>
                <a:ea typeface="+mn-ea"/>
                <a:cs typeface="+mn-cs"/>
                <a:sym typeface="Helvetica Neue"/>
              </a:defRPr>
            </a:pPr>
            <a:r>
              <a:t>Stage 1</a:t>
            </a:r>
          </a:p>
          <a:p>
            <a:pPr marL="0" indent="0" defTabSz="2438338">
              <a:lnSpc>
                <a:spcPct val="90000"/>
              </a:lnSpc>
              <a:spcBef>
                <a:spcPts val="4500"/>
              </a:spcBef>
              <a:buSzTx/>
              <a:buNone/>
              <a:defRPr sz="4800">
                <a:solidFill>
                  <a:srgbClr val="000000"/>
                </a:solidFill>
                <a:latin typeface="+mn-lt"/>
                <a:ea typeface="+mn-ea"/>
                <a:cs typeface="+mn-cs"/>
                <a:sym typeface="Helvetica Neue"/>
              </a:defRPr>
            </a:pPr>
            <a:r>
              <a:t>The 26 letters of the alphabet were written on the board and the women came up with one word that starts from each letter. Words like Brave, Dedication, Rescue came up.</a:t>
            </a:r>
          </a:p>
          <a:p>
            <a:pPr marL="0" indent="0" defTabSz="2438338">
              <a:lnSpc>
                <a:spcPct val="90000"/>
              </a:lnSpc>
              <a:spcBef>
                <a:spcPts val="4500"/>
              </a:spcBef>
              <a:buSzTx/>
              <a:buNone/>
              <a:defRPr sz="4800">
                <a:solidFill>
                  <a:srgbClr val="000000"/>
                </a:solidFill>
                <a:latin typeface="+mn-lt"/>
                <a:ea typeface="+mn-ea"/>
                <a:cs typeface="+mn-cs"/>
                <a:sym typeface="Helvetica Neue"/>
              </a:defRPr>
            </a:pPr>
            <a:r>
              <a:t>Leaving the group free to decide on the words with no given theme, the women were given the opportunity to talk about what mostly matters to them</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Alphabet of Appreciation”"/>
          <p:cNvSpPr txBox="1">
            <a:spLocks noGrp="1"/>
          </p:cNvSpPr>
          <p:nvPr>
            <p:ph type="title"/>
          </p:nvPr>
        </p:nvSpPr>
        <p:spPr>
          <a:prstGeom prst="rect">
            <a:avLst/>
          </a:prstGeom>
        </p:spPr>
        <p:txBody>
          <a:bodyPr/>
          <a:lstStyle>
            <a:lvl1pPr algn="l" defTabSz="2438338">
              <a:lnSpc>
                <a:spcPct val="90000"/>
              </a:lnSpc>
              <a:spcBef>
                <a:spcPts val="4500"/>
              </a:spcBef>
              <a:defRPr sz="6500" spc="0">
                <a:solidFill>
                  <a:srgbClr val="000000"/>
                </a:solidFill>
                <a:latin typeface="+mn-lt"/>
                <a:ea typeface="+mn-ea"/>
                <a:cs typeface="+mn-cs"/>
                <a:sym typeface="Helvetica Neue"/>
              </a:defRPr>
            </a:lvl1pPr>
          </a:lstStyle>
          <a:p>
            <a:r>
              <a:t>“Alphabet of Appreciation” </a:t>
            </a:r>
          </a:p>
        </p:txBody>
      </p:sp>
      <p:sp>
        <p:nvSpPr>
          <p:cNvPr id="225" name="Stage 2…"/>
          <p:cNvSpPr txBox="1">
            <a:spLocks noGrp="1"/>
          </p:cNvSpPr>
          <p:nvPr>
            <p:ph type="body" sz="half" idx="1"/>
          </p:nvPr>
        </p:nvSpPr>
        <p:spPr>
          <a:prstGeom prst="rect">
            <a:avLst/>
          </a:prstGeom>
        </p:spPr>
        <p:txBody>
          <a:bodyPr/>
          <a:lstStyle/>
          <a:p>
            <a:pPr marL="0" indent="0" defTabSz="2438338">
              <a:lnSpc>
                <a:spcPct val="90000"/>
              </a:lnSpc>
              <a:spcBef>
                <a:spcPts val="4500"/>
              </a:spcBef>
              <a:buSzTx/>
              <a:buNone/>
              <a:defRPr sz="4800">
                <a:solidFill>
                  <a:srgbClr val="000000"/>
                </a:solidFill>
                <a:latin typeface="+mn-lt"/>
                <a:ea typeface="+mn-ea"/>
                <a:cs typeface="+mn-cs"/>
                <a:sym typeface="Helvetica Neue"/>
              </a:defRPr>
            </a:pPr>
            <a:r>
              <a:t>Stage 2</a:t>
            </a:r>
          </a:p>
          <a:p>
            <a:pPr marL="0" indent="0" defTabSz="2438338">
              <a:lnSpc>
                <a:spcPct val="90000"/>
              </a:lnSpc>
              <a:spcBef>
                <a:spcPts val="4500"/>
              </a:spcBef>
              <a:buSzTx/>
              <a:buNone/>
              <a:defRPr sz="4800">
                <a:solidFill>
                  <a:srgbClr val="000000"/>
                </a:solidFill>
                <a:latin typeface="+mn-lt"/>
                <a:ea typeface="+mn-ea"/>
                <a:cs typeface="+mn-cs"/>
                <a:sym typeface="Helvetica Neue"/>
              </a:defRPr>
            </a:pPr>
            <a:r>
              <a:t>After they decided on the words, they had to transform the words into images, by taking one picture depicting each word with the use of digital cameras. Women have experimented with movement, posing and framing in order to create symbols for each letter of the alphabet representing each word.  </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Alphabet of Appreciation”"/>
          <p:cNvSpPr txBox="1">
            <a:spLocks noGrp="1"/>
          </p:cNvSpPr>
          <p:nvPr>
            <p:ph type="title"/>
          </p:nvPr>
        </p:nvSpPr>
        <p:spPr>
          <a:prstGeom prst="rect">
            <a:avLst/>
          </a:prstGeom>
        </p:spPr>
        <p:txBody>
          <a:bodyPr/>
          <a:lstStyle>
            <a:lvl1pPr algn="l" defTabSz="2438338">
              <a:lnSpc>
                <a:spcPct val="90000"/>
              </a:lnSpc>
              <a:spcBef>
                <a:spcPts val="4500"/>
              </a:spcBef>
              <a:defRPr sz="6500" spc="0">
                <a:solidFill>
                  <a:srgbClr val="000000"/>
                </a:solidFill>
                <a:latin typeface="+mn-lt"/>
                <a:ea typeface="+mn-ea"/>
                <a:cs typeface="+mn-cs"/>
                <a:sym typeface="Helvetica Neue"/>
              </a:defRPr>
            </a:lvl1pPr>
          </a:lstStyle>
          <a:p>
            <a:r>
              <a:t>“Alphabet of Appreciation” </a:t>
            </a:r>
          </a:p>
        </p:txBody>
      </p:sp>
      <p:sp>
        <p:nvSpPr>
          <p:cNvPr id="228" name="Stage 3…"/>
          <p:cNvSpPr txBox="1">
            <a:spLocks noGrp="1"/>
          </p:cNvSpPr>
          <p:nvPr>
            <p:ph type="body" sz="half" idx="1"/>
          </p:nvPr>
        </p:nvSpPr>
        <p:spPr>
          <a:prstGeom prst="rect">
            <a:avLst/>
          </a:prstGeom>
        </p:spPr>
        <p:txBody>
          <a:bodyPr/>
          <a:lstStyle/>
          <a:p>
            <a:pPr marL="0" indent="0" defTabSz="2292038">
              <a:lnSpc>
                <a:spcPct val="90000"/>
              </a:lnSpc>
              <a:spcBef>
                <a:spcPts val="4200"/>
              </a:spcBef>
              <a:buSzTx/>
              <a:buNone/>
              <a:defRPr sz="4512">
                <a:solidFill>
                  <a:srgbClr val="000000"/>
                </a:solidFill>
                <a:latin typeface="+mn-lt"/>
                <a:ea typeface="+mn-ea"/>
                <a:cs typeface="+mn-cs"/>
                <a:sym typeface="Helvetica Neue"/>
              </a:defRPr>
            </a:pPr>
            <a:r>
              <a:t>Stage 3</a:t>
            </a:r>
          </a:p>
          <a:p>
            <a:pPr marL="0" indent="0" defTabSz="2292038">
              <a:lnSpc>
                <a:spcPct val="90000"/>
              </a:lnSpc>
              <a:spcBef>
                <a:spcPts val="4200"/>
              </a:spcBef>
              <a:buSzTx/>
              <a:buNone/>
              <a:defRPr sz="4512">
                <a:solidFill>
                  <a:srgbClr val="000000"/>
                </a:solidFill>
                <a:latin typeface="+mn-lt"/>
                <a:ea typeface="+mn-ea"/>
                <a:cs typeface="+mn-cs"/>
                <a:sym typeface="Helvetica Neue"/>
              </a:defRPr>
            </a:pPr>
            <a:r>
              <a:t>After creating the images, the photographs were printed on site. The last part of the workshop was the creation of the printed Alphabet with collage and mixed media methods and one artwork was created for each letter</a:t>
            </a:r>
          </a:p>
          <a:p>
            <a:pPr marL="0" indent="0" defTabSz="2292038">
              <a:lnSpc>
                <a:spcPct val="90000"/>
              </a:lnSpc>
              <a:spcBef>
                <a:spcPts val="4200"/>
              </a:spcBef>
              <a:buSzTx/>
              <a:buNone/>
              <a:defRPr sz="4512">
                <a:solidFill>
                  <a:srgbClr val="000000"/>
                </a:solidFill>
                <a:latin typeface="+mn-lt"/>
                <a:ea typeface="+mn-ea"/>
                <a:cs typeface="+mn-cs"/>
                <a:sym typeface="Helvetica Neue"/>
              </a:defRPr>
            </a:pPr>
            <a:endParaRPr/>
          </a:p>
          <a:p>
            <a:pPr marL="0" indent="0" defTabSz="2292038">
              <a:lnSpc>
                <a:spcPct val="90000"/>
              </a:lnSpc>
              <a:spcBef>
                <a:spcPts val="4200"/>
              </a:spcBef>
              <a:buSzTx/>
              <a:buNone/>
              <a:defRPr sz="4512">
                <a:solidFill>
                  <a:srgbClr val="000000"/>
                </a:solidFill>
                <a:latin typeface="+mn-lt"/>
                <a:ea typeface="+mn-ea"/>
                <a:cs typeface="+mn-cs"/>
                <a:sym typeface="Helvetica Neue"/>
              </a:defRPr>
            </a:pPr>
            <a:r>
              <a:t>The words chosen for each letter were: Amazing, Brave, Care, Dedication, Effort, Focus, Giving, Happy, Inspiration, Justice, Kindness, Love, Making, Nature, Opportunity, Peace, Question, Rescue, Sharing, Togetherness, Unity, Value, Worth, Zeal.</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Alphabet of Appreciation”"/>
          <p:cNvSpPr txBox="1">
            <a:spLocks noGrp="1"/>
          </p:cNvSpPr>
          <p:nvPr>
            <p:ph type="title"/>
          </p:nvPr>
        </p:nvSpPr>
        <p:spPr>
          <a:prstGeom prst="rect">
            <a:avLst/>
          </a:prstGeom>
        </p:spPr>
        <p:txBody>
          <a:bodyPr/>
          <a:lstStyle>
            <a:lvl1pPr algn="l" defTabSz="2438338">
              <a:lnSpc>
                <a:spcPct val="90000"/>
              </a:lnSpc>
              <a:spcBef>
                <a:spcPts val="4500"/>
              </a:spcBef>
              <a:defRPr sz="6500" spc="0">
                <a:solidFill>
                  <a:srgbClr val="000000"/>
                </a:solidFill>
                <a:latin typeface="+mn-lt"/>
                <a:ea typeface="+mn-ea"/>
                <a:cs typeface="+mn-cs"/>
                <a:sym typeface="Helvetica Neue"/>
              </a:defRPr>
            </a:lvl1pPr>
          </a:lstStyle>
          <a:p>
            <a:r>
              <a:t>“Alphabet of Appreciation” </a:t>
            </a:r>
          </a:p>
        </p:txBody>
      </p:sp>
      <p:sp>
        <p:nvSpPr>
          <p:cNvPr id="231" name="Stage 4…"/>
          <p:cNvSpPr txBox="1">
            <a:spLocks noGrp="1"/>
          </p:cNvSpPr>
          <p:nvPr>
            <p:ph type="body" sz="half" idx="1"/>
          </p:nvPr>
        </p:nvSpPr>
        <p:spPr>
          <a:prstGeom prst="rect">
            <a:avLst/>
          </a:prstGeom>
        </p:spPr>
        <p:txBody>
          <a:bodyPr/>
          <a:lstStyle/>
          <a:p>
            <a:pPr marL="0" indent="0" defTabSz="2438338">
              <a:lnSpc>
                <a:spcPct val="90000"/>
              </a:lnSpc>
              <a:spcBef>
                <a:spcPts val="4500"/>
              </a:spcBef>
              <a:buSzTx/>
              <a:buNone/>
              <a:defRPr sz="4800">
                <a:solidFill>
                  <a:srgbClr val="000000"/>
                </a:solidFill>
                <a:latin typeface="+mn-lt"/>
                <a:ea typeface="+mn-ea"/>
                <a:cs typeface="+mn-cs"/>
                <a:sym typeface="Helvetica Neue"/>
              </a:defRPr>
            </a:pPr>
            <a:r>
              <a:t>Stage 4</a:t>
            </a:r>
          </a:p>
          <a:p>
            <a:pPr marL="0" indent="0" defTabSz="2438338">
              <a:lnSpc>
                <a:spcPct val="90000"/>
              </a:lnSpc>
              <a:spcBef>
                <a:spcPts val="4500"/>
              </a:spcBef>
              <a:buSzTx/>
              <a:buNone/>
              <a:defRPr sz="4800">
                <a:solidFill>
                  <a:srgbClr val="000000"/>
                </a:solidFill>
                <a:latin typeface="+mn-lt"/>
                <a:ea typeface="+mn-ea"/>
                <a:cs typeface="+mn-cs"/>
                <a:sym typeface="Helvetica Neue"/>
              </a:defRPr>
            </a:pPr>
            <a:r>
              <a:t>The compilation of the 26 letters was hanged on the wall to create what the women chose to call the Alphabet of Appreciation.   </a:t>
            </a:r>
          </a:p>
          <a:p>
            <a:pPr marL="0" indent="0" defTabSz="457200">
              <a:spcBef>
                <a:spcPts val="0"/>
              </a:spcBef>
              <a:buSzTx/>
              <a:buNone/>
              <a:defRPr sz="1600">
                <a:solidFill>
                  <a:srgbClr val="000000"/>
                </a:solidFill>
                <a:latin typeface="Helvetica"/>
                <a:ea typeface="Helvetica"/>
                <a:cs typeface="Helvetica"/>
                <a:sym typeface="Helvetica"/>
              </a:defRPr>
            </a:pPr>
            <a:endParaRPr/>
          </a:p>
          <a:p>
            <a:pPr marL="0" indent="0" defTabSz="2438338">
              <a:lnSpc>
                <a:spcPct val="90000"/>
              </a:lnSpc>
              <a:spcBef>
                <a:spcPts val="4500"/>
              </a:spcBef>
              <a:buSzTx/>
              <a:buNone/>
              <a:defRPr sz="4800">
                <a:solidFill>
                  <a:srgbClr val="000000"/>
                </a:solidFill>
                <a:latin typeface="+mn-lt"/>
                <a:ea typeface="+mn-ea"/>
                <a:cs typeface="+mn-cs"/>
                <a:sym typeface="Helvetica Neue"/>
              </a:defRPr>
            </a:pPr>
            <a:r>
              <a:t>The making of the Alphabet brought the group together and helped in locating similarities in their life stories and experiences. In a way each of the participants made a statement on things that matter to each of them and the activity opened a ground for further discussion within the group. </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Leaving the space of Makers Unite in Amsterdam, we felt like leaving a more empowered and self-supportive group than the one we found same morning.”"/>
          <p:cNvSpPr txBox="1">
            <a:spLocks noGrp="1"/>
          </p:cNvSpPr>
          <p:nvPr>
            <p:ph type="body" idx="1"/>
          </p:nvPr>
        </p:nvSpPr>
        <p:spPr>
          <a:xfrm>
            <a:off x="3472285" y="-236572"/>
            <a:ext cx="17439430" cy="11772480"/>
          </a:xfrm>
          <a:prstGeom prst="rect">
            <a:avLst/>
          </a:prstGeom>
        </p:spPr>
        <p:txBody>
          <a:bodyPr/>
          <a:lstStyle/>
          <a:p>
            <a:pPr marL="0" indent="0" defTabSz="2438338">
              <a:lnSpc>
                <a:spcPct val="90000"/>
              </a:lnSpc>
              <a:spcBef>
                <a:spcPts val="4500"/>
              </a:spcBef>
              <a:buSzTx/>
              <a:buNone/>
              <a:defRPr sz="4800">
                <a:solidFill>
                  <a:srgbClr val="000000"/>
                </a:solidFill>
                <a:latin typeface="+mn-lt"/>
                <a:ea typeface="+mn-ea"/>
                <a:cs typeface="+mn-cs"/>
                <a:sym typeface="Helvetica Neue"/>
              </a:defRPr>
            </a:pPr>
            <a:endParaRPr/>
          </a:p>
          <a:p>
            <a:pPr marL="0" indent="0" defTabSz="2438338">
              <a:lnSpc>
                <a:spcPct val="90000"/>
              </a:lnSpc>
              <a:spcBef>
                <a:spcPts val="4500"/>
              </a:spcBef>
              <a:buSzTx/>
              <a:buNone/>
              <a:defRPr sz="4800">
                <a:solidFill>
                  <a:srgbClr val="000000"/>
                </a:solidFill>
                <a:latin typeface="+mn-lt"/>
                <a:ea typeface="+mn-ea"/>
                <a:cs typeface="+mn-cs"/>
                <a:sym typeface="Helvetica Neue"/>
              </a:defRPr>
            </a:pPr>
            <a:endParaRPr/>
          </a:p>
          <a:p>
            <a:pPr marL="0" indent="0" defTabSz="2438338">
              <a:lnSpc>
                <a:spcPct val="90000"/>
              </a:lnSpc>
              <a:spcBef>
                <a:spcPts val="4500"/>
              </a:spcBef>
              <a:buSzTx/>
              <a:buNone/>
              <a:defRPr sz="4800">
                <a:solidFill>
                  <a:srgbClr val="000000"/>
                </a:solidFill>
                <a:latin typeface="+mn-lt"/>
                <a:ea typeface="+mn-ea"/>
                <a:cs typeface="+mn-cs"/>
                <a:sym typeface="Helvetica Neue"/>
              </a:defRPr>
            </a:pPr>
            <a:endParaRPr/>
          </a:p>
          <a:p>
            <a:pPr marL="0" indent="0" defTabSz="2438338">
              <a:lnSpc>
                <a:spcPct val="90000"/>
              </a:lnSpc>
              <a:spcBef>
                <a:spcPts val="4500"/>
              </a:spcBef>
              <a:buSzTx/>
              <a:buNone/>
              <a:defRPr sz="4800">
                <a:solidFill>
                  <a:srgbClr val="000000"/>
                </a:solidFill>
                <a:latin typeface="+mn-lt"/>
                <a:ea typeface="+mn-ea"/>
                <a:cs typeface="+mn-cs"/>
                <a:sym typeface="Helvetica Neue"/>
              </a:defRPr>
            </a:pPr>
            <a:r>
              <a:t>“Leaving the space of Makers Unite in Amsterdam, we felt like leaving a more empowered and self-supportive group than the one we found same morning.”  </a:t>
            </a:r>
          </a:p>
        </p:txBody>
      </p:sp>
      <p:pic>
        <p:nvPicPr>
          <p:cNvPr id="234" name="Image" descr="Image"/>
          <p:cNvPicPr>
            <a:picLocks noChangeAspect="1"/>
          </p:cNvPicPr>
          <p:nvPr/>
        </p:nvPicPr>
        <p:blipFill>
          <a:blip r:embed="rId2" cstate="print">
            <a:extLst/>
          </a:blip>
          <a:stretch>
            <a:fillRect/>
          </a:stretch>
        </p:blipFill>
        <p:spPr>
          <a:xfrm>
            <a:off x="3472285" y="-236572"/>
            <a:ext cx="5715001" cy="3035301"/>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701</Words>
  <Application>Microsoft Office PowerPoint</Application>
  <PresentationFormat>Egyéni</PresentationFormat>
  <Paragraphs>79</Paragraphs>
  <Slides>18</Slides>
  <Notes>0</Notes>
  <HiddenSlides>0</HiddenSlides>
  <MMClips>0</MMClips>
  <ScaleCrop>false</ScaleCrop>
  <HeadingPairs>
    <vt:vector size="4" baseType="variant">
      <vt:variant>
        <vt:lpstr>Téma</vt:lpstr>
      </vt:variant>
      <vt:variant>
        <vt:i4>1</vt:i4>
      </vt:variant>
      <vt:variant>
        <vt:lpstr>Diacímek</vt:lpstr>
      </vt:variant>
      <vt:variant>
        <vt:i4>18</vt:i4>
      </vt:variant>
    </vt:vector>
  </HeadingPairs>
  <TitlesOfParts>
    <vt:vector size="19" baseType="lpstr">
      <vt:lpstr>21_BasicWhite</vt:lpstr>
      <vt:lpstr>1. dia</vt:lpstr>
      <vt:lpstr>We believe that the arts are an excellent tool to promote : </vt:lpstr>
      <vt:lpstr>So how do we use the ARTS? </vt:lpstr>
      <vt:lpstr>Arts Can Be Anything</vt:lpstr>
      <vt:lpstr>Since 2008 Amaka has organized more that 50 different Art Therapy Projects for vulnerable groups at the city of Athens : </vt:lpstr>
      <vt:lpstr>6. dia</vt:lpstr>
      <vt:lpstr>An Art Therapy Workshop is a multidisciplinary approach </vt:lpstr>
      <vt:lpstr>HOW WE WORK ? </vt:lpstr>
      <vt:lpstr>CRISALIS 2019 Phototherapy Workshop for Women victims of Sex-Trafficking</vt:lpstr>
      <vt:lpstr>10. dia</vt:lpstr>
      <vt:lpstr>Crysalis</vt:lpstr>
      <vt:lpstr>INTRODUCTION</vt:lpstr>
      <vt:lpstr>13. dia</vt:lpstr>
      <vt:lpstr>“Alphabet of Appreciation” </vt:lpstr>
      <vt:lpstr>“Alphabet of Appreciation” </vt:lpstr>
      <vt:lpstr>“Alphabet of Appreciation” </vt:lpstr>
      <vt:lpstr>“Alphabet of Appreciation” </vt:lpstr>
      <vt:lpstr>18. dia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dia</dc:title>
  <dc:creator>Mercedes</dc:creator>
  <cp:lastModifiedBy>Mercedes</cp:lastModifiedBy>
  <cp:revision>1</cp:revision>
  <dcterms:modified xsi:type="dcterms:W3CDTF">2021-08-23T02:56:42Z</dcterms:modified>
</cp:coreProperties>
</file>