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5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3A9BC-FBCD-4BDC-80CA-A83998268D98}" type="datetimeFigureOut">
              <a:rPr lang="hu-HU" smtClean="0"/>
              <a:pPr/>
              <a:t>2022. 04. 11.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/>
              <a:t>Irodalomterápiás </a:t>
            </a:r>
            <a:r>
              <a:rPr lang="hu-HU" b="1" dirty="0" smtClean="0"/>
              <a:t>foglalkozás fogvatartottakkal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Készítette: Csorba-Simon Eszter</a:t>
            </a:r>
          </a:p>
          <a:p>
            <a:r>
              <a:rPr lang="hu-HU" dirty="0" smtClean="0"/>
              <a:t>Budapest, 2022.04.20.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28797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730" y="353777"/>
            <a:ext cx="8229600" cy="1143000"/>
          </a:xfrm>
        </p:spPr>
        <p:txBody>
          <a:bodyPr/>
          <a:lstStyle/>
          <a:p>
            <a:r>
              <a:rPr lang="hu-HU" dirty="0"/>
              <a:t>Mi is az az irodalomterápia?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/>
              <a:t>válogatott olvasmányok felhasználása az egyén </a:t>
            </a:r>
            <a:r>
              <a:rPr lang="hu-HU" dirty="0" err="1" smtClean="0"/>
              <a:t>fejlesztéséhez</a:t>
            </a:r>
            <a:r>
              <a:rPr lang="hu-HU" dirty="0" err="1"/>
              <a:t>a</a:t>
            </a:r>
            <a:r>
              <a:rPr lang="hu-HU" dirty="0"/>
              <a:t> </a:t>
            </a:r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 err="1" smtClean="0"/>
              <a:t>biblioterápia</a:t>
            </a:r>
            <a:r>
              <a:rPr lang="hu-HU" dirty="0" smtClean="0"/>
              <a:t> </a:t>
            </a:r>
            <a:r>
              <a:rPr lang="hu-HU" dirty="0"/>
              <a:t>könyv vagy könyvek közös olvasása abból a célból, hogy az olvasónak segítsen megbirkózni valamilyen személyes problémával, belátáshoz segítse az olvasókat és növelje önismeretüket</a:t>
            </a:r>
          </a:p>
          <a:p>
            <a:r>
              <a:rPr lang="hu-HU" dirty="0" smtClean="0"/>
              <a:t>hétköznapi</a:t>
            </a:r>
            <a:r>
              <a:rPr lang="hu-HU" dirty="0"/>
              <a:t>, emberi problémákat fogalmaznak meg művészi kifejezésformában</a:t>
            </a:r>
          </a:p>
          <a:p>
            <a:r>
              <a:rPr lang="hu-HU" dirty="0" err="1"/>
              <a:t>ösztönzi</a:t>
            </a:r>
            <a:r>
              <a:rPr lang="hu-HU" dirty="0"/>
              <a:t> a résztvevőket, hogy igyekezzenek szókincsüket problémáik pontos kifejezésére használni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730" y="353777"/>
            <a:ext cx="8229600" cy="1143000"/>
          </a:xfrm>
        </p:spPr>
        <p:txBody>
          <a:bodyPr/>
          <a:lstStyle/>
          <a:p>
            <a:r>
              <a:rPr lang="hu-HU" dirty="0"/>
              <a:t>Céljai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Problémamegoldás</a:t>
            </a:r>
          </a:p>
          <a:p>
            <a:r>
              <a:rPr lang="hu-HU" dirty="0"/>
              <a:t>Személyiségfejlesztés</a:t>
            </a:r>
          </a:p>
          <a:p>
            <a:r>
              <a:rPr lang="hu-HU" dirty="0"/>
              <a:t>Önismeret, a szociális képességek, az empátia, tolerancia fejlesztése</a:t>
            </a:r>
          </a:p>
          <a:p>
            <a:r>
              <a:rPr lang="hu-HU" dirty="0"/>
              <a:t>Közösségépítés</a:t>
            </a:r>
          </a:p>
          <a:p>
            <a:r>
              <a:rPr lang="hu-HU" dirty="0"/>
              <a:t>Rekreáció</a:t>
            </a:r>
          </a:p>
          <a:p>
            <a:endParaRPr lang="hu-HU" dirty="0"/>
          </a:p>
        </p:txBody>
      </p:sp>
      <p:pic>
        <p:nvPicPr>
          <p:cNvPr id="10" name="Picture 2" descr="Kapcsolódó ké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323" y="3501008"/>
            <a:ext cx="3744416" cy="24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23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3399" y="45775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Irodalomterápia </a:t>
            </a:r>
            <a:r>
              <a:rPr lang="hu-HU" dirty="0"/>
              <a:t>mint börtönprogram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hu-HU" dirty="0"/>
          </a:p>
          <a:p>
            <a:r>
              <a:rPr lang="hu-HU" dirty="0" smtClean="0"/>
              <a:t>az </a:t>
            </a:r>
            <a:r>
              <a:rPr lang="hu-HU" dirty="0"/>
              <a:t>elítélt társadalmi kurdarcaiban kulcstényező lehet érzékelési, észlelési képessége</a:t>
            </a:r>
          </a:p>
          <a:p>
            <a:r>
              <a:rPr lang="hu-HU" dirty="0"/>
              <a:t>a résztvevők „érzékenyítése”                       javítani azokon a részben vagy teljesen hiányzó készségeken és képességeken, amelyek az elítélteknek a társadalom számára elfogadható formában gyakorolt életviteléhez és egy egészséges személyiséghez szükségesek</a:t>
            </a:r>
          </a:p>
          <a:p>
            <a:r>
              <a:rPr lang="hu-HU" dirty="0"/>
              <a:t>fejlődhetnek a percepciós, kognitív és szociális </a:t>
            </a:r>
            <a:r>
              <a:rPr lang="hu-HU" dirty="0" smtClean="0"/>
              <a:t>készségek</a:t>
            </a:r>
          </a:p>
          <a:p>
            <a:r>
              <a:rPr lang="hu-HU" dirty="0"/>
              <a:t>a szöveg szereplőivel való azonosulás által lehetőség nyílik először a szereplők konfliktusainak feloldására, később a tanulságokat a saját élethelyzetre vetítve a saját problémák megoldására is</a:t>
            </a:r>
          </a:p>
          <a:p>
            <a:endParaRPr lang="hu-HU" dirty="0"/>
          </a:p>
          <a:p>
            <a:endParaRPr lang="hu-HU" dirty="0"/>
          </a:p>
        </p:txBody>
      </p:sp>
      <p:cxnSp>
        <p:nvCxnSpPr>
          <p:cNvPr id="13" name="Egyenes összekötő nyíllal 12"/>
          <p:cNvCxnSpPr/>
          <p:nvPr/>
        </p:nvCxnSpPr>
        <p:spPr>
          <a:xfrm>
            <a:off x="4860032" y="2852936"/>
            <a:ext cx="1224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447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730" y="353777"/>
            <a:ext cx="8229600" cy="1143000"/>
          </a:xfrm>
        </p:spPr>
        <p:txBody>
          <a:bodyPr/>
          <a:lstStyle/>
          <a:p>
            <a:r>
              <a:rPr lang="hu-HU" dirty="0"/>
              <a:t>Saját célok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kommunikációs </a:t>
            </a:r>
            <a:r>
              <a:rPr lang="hu-HU" dirty="0"/>
              <a:t>készség, a kreatív gondolkodás és az önismeret fejlesztése</a:t>
            </a:r>
          </a:p>
          <a:p>
            <a:r>
              <a:rPr lang="hu-HU" dirty="0"/>
              <a:t>a türelem és a tolerancia kiépítése</a:t>
            </a:r>
          </a:p>
          <a:p>
            <a:r>
              <a:rPr lang="hu-HU" dirty="0"/>
              <a:t>az olvasás népszerűsítése				</a:t>
            </a:r>
          </a:p>
          <a:p>
            <a:r>
              <a:rPr lang="hu-HU" dirty="0"/>
              <a:t>az aktív részvétel növelése</a:t>
            </a:r>
          </a:p>
          <a:p>
            <a:r>
              <a:rPr lang="hu-HU" dirty="0"/>
              <a:t>a problémák közös megvitatása</a:t>
            </a:r>
          </a:p>
          <a:p>
            <a:r>
              <a:rPr lang="hu-HU" dirty="0"/>
              <a:t>a problémahelyzetek felismerése</a:t>
            </a:r>
          </a:p>
          <a:p>
            <a:r>
              <a:rPr lang="hu-HU" dirty="0"/>
              <a:t>a változásra való motiválás</a:t>
            </a:r>
          </a:p>
          <a:p>
            <a:endParaRPr lang="hu-HU" dirty="0"/>
          </a:p>
        </p:txBody>
      </p:sp>
      <p:pic>
        <p:nvPicPr>
          <p:cNvPr id="11" name="Picture 2" descr="Képtalálat a következőre: „changes”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068960"/>
            <a:ext cx="2590206" cy="194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610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Gyakorlati jellemzők</a:t>
            </a:r>
          </a:p>
        </p:txBody>
      </p:sp>
      <p:sp>
        <p:nvSpPr>
          <p:cNvPr id="10" name="Tartalom helye 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u-HU" sz="2900" dirty="0" smtClean="0"/>
              <a:t>Létszám</a:t>
            </a:r>
            <a:r>
              <a:rPr lang="hu-HU" sz="2900" dirty="0"/>
              <a:t>: </a:t>
            </a:r>
            <a:r>
              <a:rPr lang="hu-HU" sz="2900" dirty="0" err="1"/>
              <a:t>max</a:t>
            </a:r>
            <a:r>
              <a:rPr lang="hu-HU" sz="2900" dirty="0"/>
              <a:t> 10 fő</a:t>
            </a:r>
          </a:p>
          <a:p>
            <a:r>
              <a:rPr lang="hu-HU" sz="2900" dirty="0"/>
              <a:t>Felhasznált művek: versek,  rövid novellák, újságcikkek, dalszövegek, </a:t>
            </a:r>
            <a:r>
              <a:rPr lang="hu-HU" sz="2900" dirty="0" smtClean="0"/>
              <a:t>zene</a:t>
            </a:r>
          </a:p>
          <a:p>
            <a:pPr marL="400050" lvl="1" indent="0">
              <a:buNone/>
            </a:pPr>
            <a:r>
              <a:rPr lang="hu-HU" sz="2000" dirty="0" smtClean="0"/>
              <a:t>(figyelembe </a:t>
            </a:r>
            <a:r>
              <a:rPr lang="hu-HU" sz="2000" dirty="0"/>
              <a:t>véve az adott csoport 	befogadó képességét, 	műveltségi szintjét)</a:t>
            </a:r>
          </a:p>
          <a:p>
            <a:r>
              <a:rPr lang="hu-HU" sz="2900" dirty="0"/>
              <a:t>Kreatív írás 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11" name="Tartalom helye 10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hu-HU" sz="1600" dirty="0"/>
              <a:t>Örkény István: Ki mit tud </a:t>
            </a:r>
            <a:endParaRPr lang="hu-HU" sz="1600" b="1" dirty="0"/>
          </a:p>
          <a:p>
            <a:r>
              <a:rPr lang="hu-HU" sz="1600" dirty="0"/>
              <a:t>Somlyó György: Mese arról, ki hogyan szeret</a:t>
            </a:r>
          </a:p>
          <a:p>
            <a:r>
              <a:rPr lang="hu-HU" sz="1600" dirty="0"/>
              <a:t>Lázár Ervin: A kék meg a sárga </a:t>
            </a:r>
            <a:endParaRPr lang="hu-HU" sz="1600" b="1" dirty="0"/>
          </a:p>
          <a:p>
            <a:r>
              <a:rPr lang="hu-HU" sz="1600" dirty="0"/>
              <a:t>Juhász Magda: De jó lenne </a:t>
            </a:r>
            <a:endParaRPr lang="hu-HU" sz="1600" b="1" dirty="0"/>
          </a:p>
          <a:p>
            <a:r>
              <a:rPr lang="hu-HU" sz="1600" dirty="0"/>
              <a:t>Karinthy Frigyes: Találkozás egy fiatalemberrel </a:t>
            </a:r>
            <a:endParaRPr lang="hu-HU" sz="1600" b="1" dirty="0"/>
          </a:p>
          <a:p>
            <a:r>
              <a:rPr lang="hu-HU" sz="1600" dirty="0"/>
              <a:t>Szabolcsi Erzsébet: Pozitív </a:t>
            </a:r>
            <a:endParaRPr lang="hu-HU" sz="1600" b="1" dirty="0"/>
          </a:p>
          <a:p>
            <a:r>
              <a:rPr lang="hu-HU" sz="1600" dirty="0"/>
              <a:t>József Attila: Én nem tudtam </a:t>
            </a:r>
            <a:endParaRPr lang="hu-HU" sz="1600" b="1" dirty="0"/>
          </a:p>
          <a:p>
            <a:r>
              <a:rPr lang="hu-HU" sz="1600" dirty="0"/>
              <a:t>József Attila: A bűn </a:t>
            </a:r>
            <a:endParaRPr lang="hu-HU" sz="1600" b="1" dirty="0"/>
          </a:p>
          <a:p>
            <a:r>
              <a:rPr lang="hu-HU" sz="1600" dirty="0"/>
              <a:t>Áfra János: Félreértések kicsiny tárháza</a:t>
            </a:r>
          </a:p>
          <a:p>
            <a:r>
              <a:rPr lang="hu-HU" sz="1600" dirty="0"/>
              <a:t>Erdős Virág: Egy kaméleon gyermekkora</a:t>
            </a:r>
          </a:p>
          <a:p>
            <a:r>
              <a:rPr lang="hu-HU" sz="1600" dirty="0"/>
              <a:t>Szabó T. Anna: A férfi helye</a:t>
            </a:r>
          </a:p>
          <a:p>
            <a:r>
              <a:rPr lang="hu-HU" sz="1600" dirty="0" err="1"/>
              <a:t>Lackfi</a:t>
            </a:r>
            <a:r>
              <a:rPr lang="hu-HU" sz="1600" dirty="0"/>
              <a:t> János: A nő helye </a:t>
            </a:r>
          </a:p>
          <a:p>
            <a:r>
              <a:rPr lang="hu-HU" sz="1600" dirty="0"/>
              <a:t>Szentmártoni János: Befejezhetetlen vers önmagunk </a:t>
            </a:r>
            <a:r>
              <a:rPr lang="hu-HU" sz="1600" dirty="0" smtClean="0"/>
              <a:t>állásáról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1547072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730" y="353777"/>
            <a:ext cx="8229600" cy="1143000"/>
          </a:xfrm>
        </p:spPr>
        <p:txBody>
          <a:bodyPr/>
          <a:lstStyle/>
          <a:p>
            <a:r>
              <a:rPr lang="hu-HU" dirty="0"/>
              <a:t>Nehézségek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Női </a:t>
            </a:r>
            <a:r>
              <a:rPr lang="hu-HU" dirty="0"/>
              <a:t>csoportvezető</a:t>
            </a:r>
          </a:p>
          <a:p>
            <a:r>
              <a:rPr lang="hu-HU" dirty="0"/>
              <a:t>Közös hang megtalálása</a:t>
            </a:r>
          </a:p>
          <a:p>
            <a:r>
              <a:rPr lang="hu-HU" dirty="0"/>
              <a:t>Fegyelmezés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10" name="Picture 2" descr="Képtalálat a következőre: „difficulties”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067" y="3212976"/>
            <a:ext cx="4272371" cy="240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71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730" y="353777"/>
            <a:ext cx="8229600" cy="1143000"/>
          </a:xfrm>
        </p:spPr>
        <p:txBody>
          <a:bodyPr>
            <a:normAutofit/>
          </a:bodyPr>
          <a:lstStyle/>
          <a:p>
            <a:r>
              <a:rPr lang="hu-HU" dirty="0" smtClean="0"/>
              <a:t>Konklúzió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Van </a:t>
            </a:r>
            <a:r>
              <a:rPr lang="hu-HU" dirty="0"/>
              <a:t>létjogosultsága a </a:t>
            </a:r>
            <a:r>
              <a:rPr lang="hu-HU" dirty="0" err="1"/>
              <a:t>biblioterápia</a:t>
            </a:r>
            <a:r>
              <a:rPr lang="hu-HU" dirty="0"/>
              <a:t> gyakorlati beültetésének a büntetés-végrehajtásba</a:t>
            </a:r>
          </a:p>
          <a:p>
            <a:r>
              <a:rPr lang="hu-HU" dirty="0"/>
              <a:t>Az általam és a szakirodalom által megfogalmazott célok közül sok megvalósul</a:t>
            </a:r>
          </a:p>
          <a:p>
            <a:r>
              <a:rPr lang="hu-HU" dirty="0"/>
              <a:t>Az olvasás népszerűsítése nem valósult meg maradéktalanul</a:t>
            </a:r>
          </a:p>
          <a:p>
            <a:r>
              <a:rPr lang="hu-HU" dirty="0"/>
              <a:t>Az új szemléletmódok meddig hatnak a résztvevők személyiségére?</a:t>
            </a:r>
          </a:p>
          <a:p>
            <a:pPr lvl="1"/>
            <a:r>
              <a:rPr lang="hu-HU" dirty="0"/>
              <a:t>a változáshoz szükséges a résztvevők fejlődni akarása és nyitottsága is az újdonságok felé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48977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hu-HU" dirty="0" smtClean="0"/>
          </a:p>
          <a:p>
            <a:pPr marL="0" indent="0" algn="ctr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dirty="0" smtClean="0"/>
              <a:t>Köszönöm </a:t>
            </a:r>
            <a:r>
              <a:rPr lang="hu-HU" dirty="0"/>
              <a:t>a figyelmet!</a:t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/>
              <a:t>cs.simon.eszter@gmail.com</a:t>
            </a:r>
          </a:p>
        </p:txBody>
      </p:sp>
    </p:spTree>
    <p:extLst>
      <p:ext uri="{BB962C8B-B14F-4D97-AF65-F5344CB8AC3E}">
        <p14:creationId xmlns:p14="http://schemas.microsoft.com/office/powerpoint/2010/main" val="867829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338</Words>
  <Application>Microsoft Office PowerPoint</Application>
  <PresentationFormat>Diavetítés a képernyőre (4:3 oldalarány)</PresentationFormat>
  <Paragraphs>59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Office-téma</vt:lpstr>
      <vt:lpstr>Irodalomterápiás foglalkozás fogvatartottakkal</vt:lpstr>
      <vt:lpstr>Mi is az az irodalomterápia?</vt:lpstr>
      <vt:lpstr>Céljai</vt:lpstr>
      <vt:lpstr>Irodalomterápia mint börtönprogram</vt:lpstr>
      <vt:lpstr>Saját célok</vt:lpstr>
      <vt:lpstr>Gyakorlati jellemzők</vt:lpstr>
      <vt:lpstr>Nehézségek</vt:lpstr>
      <vt:lpstr>Konklúzió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Andras</dc:creator>
  <cp:lastModifiedBy>Windows-felhasználó</cp:lastModifiedBy>
  <cp:revision>10</cp:revision>
  <dcterms:created xsi:type="dcterms:W3CDTF">2020-12-18T07:21:37Z</dcterms:created>
  <dcterms:modified xsi:type="dcterms:W3CDTF">2022-04-11T11:00:55Z</dcterms:modified>
</cp:coreProperties>
</file>