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6" r:id="rId3"/>
    <p:sldId id="257" r:id="rId4"/>
    <p:sldId id="265" r:id="rId5"/>
    <p:sldId id="258" r:id="rId6"/>
    <p:sldId id="259" r:id="rId7"/>
    <p:sldId id="260" r:id="rId8"/>
    <p:sldId id="261" r:id="rId9"/>
    <p:sldId id="264" r:id="rId10"/>
    <p:sldId id="262" r:id="rId11"/>
    <p:sldId id="267" r:id="rId12"/>
    <p:sldId id="263" r:id="rId13"/>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5287" autoAdjust="0"/>
  </p:normalViewPr>
  <p:slideViewPr>
    <p:cSldViewPr>
      <p:cViewPr>
        <p:scale>
          <a:sx n="100" d="100"/>
          <a:sy n="100" d="100"/>
        </p:scale>
        <p:origin x="-1944" y="-45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74A564-0A6B-4E7C-82DC-37202164AB6B}" type="datetimeFigureOut">
              <a:rPr lang="hu-HU" smtClean="0"/>
              <a:t>2022.04.25.</a:t>
            </a:fld>
            <a:endParaRPr lang="hu-HU"/>
          </a:p>
        </p:txBody>
      </p:sp>
      <p:sp>
        <p:nvSpPr>
          <p:cNvPr id="4" name="Diakép hely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94FC6D-91C4-4FC9-B973-4A079CFB69BD}" type="slidenum">
              <a:rPr lang="hu-HU" smtClean="0"/>
              <a:t>‹#›</a:t>
            </a:fld>
            <a:endParaRPr lang="hu-H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55000" lnSpcReduction="20000"/>
          </a:bodyPr>
          <a:lstStyle/>
          <a:p>
            <a:pPr fontAlgn="base"/>
            <a:r>
              <a:rPr lang="hu-HU" sz="1200" b="1" kern="1200" dirty="0" smtClean="0">
                <a:solidFill>
                  <a:schemeClr val="tx1"/>
                </a:solidFill>
                <a:effectLst/>
                <a:latin typeface="Times New Roman" pitchFamily="18" charset="0"/>
                <a:ea typeface="+mn-ea"/>
                <a:cs typeface="Times New Roman" pitchFamily="18" charset="0"/>
              </a:rPr>
              <a:t>Mi az a pszichológiai immunrendszer?</a:t>
            </a:r>
            <a:endParaRPr lang="hu-HU" sz="1200" kern="1200" dirty="0" smtClean="0">
              <a:solidFill>
                <a:schemeClr val="tx1"/>
              </a:solidFill>
              <a:effectLst/>
              <a:latin typeface="Times New Roman" pitchFamily="18" charset="0"/>
              <a:ea typeface="+mn-ea"/>
              <a:cs typeface="Times New Roman" pitchFamily="18" charset="0"/>
            </a:endParaRPr>
          </a:p>
          <a:p>
            <a:pPr fontAlgn="base"/>
            <a:r>
              <a:rPr lang="hu-HU" sz="1200" b="1" kern="1200" dirty="0" smtClean="0">
                <a:solidFill>
                  <a:schemeClr val="tx1"/>
                </a:solidFill>
                <a:effectLst/>
                <a:latin typeface="Times New Roman" pitchFamily="18" charset="0"/>
                <a:ea typeface="+mn-ea"/>
                <a:cs typeface="Times New Roman" pitchFamily="18" charset="0"/>
              </a:rPr>
              <a:t> </a:t>
            </a:r>
            <a:endParaRPr lang="hu-HU" sz="1200" kern="1200" dirty="0" smtClean="0">
              <a:solidFill>
                <a:schemeClr val="tx1"/>
              </a:solidFill>
              <a:effectLst/>
              <a:latin typeface="Times New Roman" pitchFamily="18" charset="0"/>
              <a:ea typeface="+mn-ea"/>
              <a:cs typeface="Times New Roman" pitchFamily="18" charset="0"/>
            </a:endParaRPr>
          </a:p>
          <a:p>
            <a:pPr algn="just" fontAlgn="base"/>
            <a:r>
              <a:rPr lang="hu-HU" sz="1200" kern="1200" dirty="0" smtClean="0">
                <a:solidFill>
                  <a:schemeClr val="tx1"/>
                </a:solidFill>
                <a:effectLst/>
                <a:latin typeface="Times New Roman" pitchFamily="18" charset="0"/>
                <a:ea typeface="+mn-ea"/>
                <a:cs typeface="Times New Roman" pitchFamily="18" charset="0"/>
              </a:rPr>
              <a:t>Ahogy az immunrendszer védi testünket a vírusokkal, fertőzésekkel szemben, úgy védi lelkünket a stressz, krízisek káros hatásaitól a pszichológiai immunrendszer. A pszichológiai immunrendszer a </a:t>
            </a:r>
            <a:r>
              <a:rPr lang="hu-HU" sz="1200" kern="1200" dirty="0" err="1" smtClean="0">
                <a:solidFill>
                  <a:schemeClr val="tx1"/>
                </a:solidFill>
                <a:effectLst/>
                <a:latin typeface="Times New Roman" pitchFamily="18" charset="0"/>
                <a:ea typeface="+mn-ea"/>
                <a:cs typeface="Times New Roman" pitchFamily="18" charset="0"/>
              </a:rPr>
              <a:t>stresszhatások</a:t>
            </a:r>
            <a:r>
              <a:rPr lang="hu-HU" sz="1200" kern="1200" dirty="0" smtClean="0">
                <a:solidFill>
                  <a:schemeClr val="tx1"/>
                </a:solidFill>
                <a:effectLst/>
                <a:latin typeface="Times New Roman" pitchFamily="18" charset="0"/>
                <a:ea typeface="+mn-ea"/>
                <a:cs typeface="Times New Roman" pitchFamily="18" charset="0"/>
              </a:rPr>
              <a:t> elviselésére és a megküzdésre képessé tevő személyiségtényezőknek az egységes rendszere. A stressz, a negatív életesemények, krízisek elkerülhetetlen részei az életnek, de akinek erős a pszichológiai immunrendszere az képes elviselni ezeket a megpróbáltatásokat, sőt akár megerősödve kerülhet ki belőle.</a:t>
            </a:r>
          </a:p>
          <a:p>
            <a:pPr fontAlgn="base"/>
            <a:r>
              <a:rPr lang="hu-HU" sz="1200" kern="1200" dirty="0" smtClean="0">
                <a:solidFill>
                  <a:schemeClr val="tx1"/>
                </a:solidFill>
                <a:effectLst/>
                <a:latin typeface="Times New Roman" pitchFamily="18" charset="0"/>
                <a:ea typeface="+mn-ea"/>
                <a:cs typeface="Times New Roman" pitchFamily="18" charset="0"/>
              </a:rPr>
              <a:t>A pszichológiai immunrendszer gyengülésének a mindennapokban számtalan megnyilvánulása lehetséges. Ezek közül gyakori: </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érzelmi kimerültség</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hangulati labilitás</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ingerlékenység</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csökkent frusztrációs tolerancia</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fáradékonyság</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teljesítménycsökkenés</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kiégés</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egyre több területre kiterjedő önbizalomhiány</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tehetetlenség érzése</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emberi kapcsolatok beszűkülése/kerülése</a:t>
            </a:r>
          </a:p>
          <a:p>
            <a:pPr fontAlgn="base"/>
            <a:endParaRPr lang="hu-HU" sz="1200" kern="1200" dirty="0" smtClean="0">
              <a:solidFill>
                <a:schemeClr val="tx1"/>
              </a:solidFill>
              <a:effectLst/>
              <a:latin typeface="Times New Roman" pitchFamily="18" charset="0"/>
              <a:ea typeface="+mn-ea"/>
              <a:cs typeface="Times New Roman" pitchFamily="18" charset="0"/>
            </a:endParaRPr>
          </a:p>
          <a:p>
            <a:pPr fontAlgn="base"/>
            <a:r>
              <a:rPr lang="hu-HU" sz="1200" kern="1200" dirty="0" smtClean="0">
                <a:solidFill>
                  <a:schemeClr val="tx1"/>
                </a:solidFill>
                <a:effectLst/>
                <a:latin typeface="Times New Roman" pitchFamily="18" charset="0"/>
                <a:ea typeface="+mn-ea"/>
                <a:cs typeface="Times New Roman" pitchFamily="18" charset="0"/>
              </a:rPr>
              <a:t>A pszichológiai immunrendszer </a:t>
            </a:r>
            <a:r>
              <a:rPr lang="hu-HU" sz="1200" kern="1200" dirty="0" err="1" smtClean="0">
                <a:solidFill>
                  <a:schemeClr val="tx1"/>
                </a:solidFill>
                <a:effectLst/>
                <a:latin typeface="Times New Roman" pitchFamily="18" charset="0"/>
                <a:ea typeface="+mn-ea"/>
                <a:cs typeface="Times New Roman" pitchFamily="18" charset="0"/>
              </a:rPr>
              <a:t>bio-pszicho-szociális</a:t>
            </a:r>
            <a:r>
              <a:rPr lang="hu-HU" sz="1200" kern="1200" dirty="0" smtClean="0">
                <a:solidFill>
                  <a:schemeClr val="tx1"/>
                </a:solidFill>
                <a:effectLst/>
                <a:latin typeface="Times New Roman" pitchFamily="18" charset="0"/>
                <a:ea typeface="+mn-ea"/>
                <a:cs typeface="Times New Roman" pitchFamily="18" charset="0"/>
              </a:rPr>
              <a:t> modellben értelmezhető. A biológiai tényezők közé tartozik a személyiség alapvető működése (pl. szenzitivitás), illetve a testi állapotok (pl. betegségek, fáradtság, kialvatlanság, hormonális hatások). A szociális tényezők közt megjelenik a kulturális-, társadalmi közeg, a kapcsolati háló, vagy pl. az anyagi helyzet. A pszichológiai immunrendszer központi elemét a pszichés tényezők jelentik, azon belül is gondolkodási/viszonyulási és készség/képesség típusú tényezőket különböztethetünk meg.</a:t>
            </a:r>
            <a:br>
              <a:rPr lang="hu-HU" sz="1200" kern="1200" dirty="0" smtClean="0">
                <a:solidFill>
                  <a:schemeClr val="tx1"/>
                </a:solidFill>
                <a:effectLst/>
                <a:latin typeface="Times New Roman" pitchFamily="18" charset="0"/>
                <a:ea typeface="+mn-ea"/>
                <a:cs typeface="Times New Roman" pitchFamily="18" charset="0"/>
              </a:rPr>
            </a:br>
            <a:endParaRPr lang="hu-HU" sz="1200" kern="1200" dirty="0" smtClean="0">
              <a:solidFill>
                <a:schemeClr val="tx1"/>
              </a:solidFill>
              <a:effectLst/>
              <a:latin typeface="Times New Roman" pitchFamily="18" charset="0"/>
              <a:ea typeface="+mn-ea"/>
              <a:cs typeface="Times New Roman" pitchFamily="18" charset="0"/>
            </a:endParaRPr>
          </a:p>
          <a:p>
            <a:pPr fontAlgn="base"/>
            <a:r>
              <a:rPr lang="hu-HU" sz="1200" kern="1200" dirty="0" smtClean="0">
                <a:solidFill>
                  <a:schemeClr val="tx1"/>
                </a:solidFill>
                <a:effectLst/>
                <a:latin typeface="Times New Roman" pitchFamily="18" charset="0"/>
                <a:ea typeface="+mn-ea"/>
                <a:cs typeface="Times New Roman" pitchFamily="18" charset="0"/>
              </a:rPr>
              <a:t>A gondolkodási tényezők közé tartozik a pozitív gondolkodás, a kontroll érzés, az öntisztelet, a növekedésérzés, a rugalmasság és az </a:t>
            </a:r>
            <a:r>
              <a:rPr lang="hu-HU" sz="1200" kern="1200" dirty="0" err="1" smtClean="0">
                <a:solidFill>
                  <a:schemeClr val="tx1"/>
                </a:solidFill>
                <a:effectLst/>
                <a:latin typeface="Times New Roman" pitchFamily="18" charset="0"/>
                <a:ea typeface="+mn-ea"/>
                <a:cs typeface="Times New Roman" pitchFamily="18" charset="0"/>
              </a:rPr>
              <a:t>énhatékonyság</a:t>
            </a:r>
            <a:r>
              <a:rPr lang="hu-HU" sz="1200" kern="1200" dirty="0" smtClean="0">
                <a:solidFill>
                  <a:schemeClr val="tx1"/>
                </a:solidFill>
                <a:effectLst/>
                <a:latin typeface="Times New Roman" pitchFamily="18" charset="0"/>
                <a:ea typeface="+mn-ea"/>
                <a:cs typeface="Times New Roman" pitchFamily="18" charset="0"/>
              </a:rPr>
              <a:t>. A készség típusú tényező pedig a koherencia érzék, a leleményesség, társas készségek (empátia, társas mobilizálás), kontroll képességek (impulzus kontroll, érzelmi kontroll, ingerlékenység gátlás), a szinkronképesség és a </a:t>
            </a:r>
            <a:r>
              <a:rPr lang="hu-HU" sz="1200" kern="1200" dirty="0" err="1" smtClean="0">
                <a:solidFill>
                  <a:schemeClr val="tx1"/>
                </a:solidFill>
                <a:effectLst/>
                <a:latin typeface="Times New Roman" pitchFamily="18" charset="0"/>
                <a:ea typeface="+mn-ea"/>
                <a:cs typeface="Times New Roman" pitchFamily="18" charset="0"/>
              </a:rPr>
              <a:t>a</a:t>
            </a:r>
            <a:r>
              <a:rPr lang="hu-HU" sz="1200" kern="1200" dirty="0" smtClean="0">
                <a:solidFill>
                  <a:schemeClr val="tx1"/>
                </a:solidFill>
                <a:effectLst/>
                <a:latin typeface="Times New Roman" pitchFamily="18" charset="0"/>
                <a:ea typeface="+mn-ea"/>
                <a:cs typeface="Times New Roman" pitchFamily="18" charset="0"/>
              </a:rPr>
              <a:t> kitartás.</a:t>
            </a:r>
          </a:p>
          <a:p>
            <a:pPr fontAlgn="base"/>
            <a:endParaRPr lang="hu-HU" sz="1200" b="1" kern="1200" dirty="0" smtClean="0">
              <a:solidFill>
                <a:schemeClr val="tx1"/>
              </a:solidFill>
              <a:effectLst/>
              <a:latin typeface="Times New Roman" pitchFamily="18" charset="0"/>
              <a:ea typeface="+mn-ea"/>
              <a:cs typeface="Times New Roman" pitchFamily="18" charset="0"/>
            </a:endParaRPr>
          </a:p>
          <a:p>
            <a:pPr fontAlgn="base"/>
            <a:r>
              <a:rPr lang="hu-HU" sz="1200" b="1" kern="1200" dirty="0" smtClean="0">
                <a:solidFill>
                  <a:schemeClr val="tx1"/>
                </a:solidFill>
                <a:effectLst/>
                <a:latin typeface="Times New Roman" pitchFamily="18" charset="0"/>
                <a:ea typeface="+mn-ea"/>
                <a:cs typeface="Times New Roman" pitchFamily="18" charset="0"/>
              </a:rPr>
              <a:t>Mi lehet az oka a pszichológiai immunrendszer gyengülésének? </a:t>
            </a:r>
          </a:p>
          <a:p>
            <a:pPr fontAlgn="base"/>
            <a:endParaRPr lang="hu-HU" sz="1200" kern="1200" dirty="0" smtClean="0">
              <a:solidFill>
                <a:schemeClr val="tx1"/>
              </a:solidFill>
              <a:effectLst/>
              <a:latin typeface="Times New Roman" pitchFamily="18" charset="0"/>
              <a:ea typeface="+mn-ea"/>
              <a:cs typeface="Times New Roman" pitchFamily="18" charset="0"/>
            </a:endParaRPr>
          </a:p>
          <a:p>
            <a:pPr fontAlgn="base"/>
            <a:r>
              <a:rPr lang="hu-HU" sz="1200" kern="1200" dirty="0" smtClean="0">
                <a:solidFill>
                  <a:schemeClr val="tx1"/>
                </a:solidFill>
                <a:effectLst/>
                <a:latin typeface="Times New Roman" pitchFamily="18" charset="0"/>
                <a:ea typeface="+mn-ea"/>
                <a:cs typeface="Times New Roman" pitchFamily="18" charset="0"/>
              </a:rPr>
              <a:t>A PI erőssége alapvetően is különbözhet a személyiség és a szocializáció függvényében, de bizonyos életesemények, helyzetek, személyiségvonások, vagy önsorsrontó pszichés mechanizmusok ronthatják a stabilitását. A leggyakoribb okok a következők:</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normatív krízisek (pl. kamaszkor, életközépi krízis, nyugdíj)</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jelentős változások (gyermekvállalás, munkahely, lakóhely váltás) </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tartós stressz</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túlterheltség</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krónikus betegség</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veszteségek</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magánéleti/párkapcsolati problémák</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munkahelyi nehézségek, állásvesztéstől való félelem, </a:t>
            </a:r>
          </a:p>
          <a:p>
            <a:pPr marL="171450" lvl="0" indent="-171450" fontAlgn="base">
              <a:buFont typeface="Arial" panose="020B0604020202020204" pitchFamily="34" charset="0"/>
              <a:buChar char="•"/>
            </a:pPr>
            <a:r>
              <a:rPr lang="hu-HU" sz="1200" kern="1200" dirty="0" smtClean="0">
                <a:solidFill>
                  <a:schemeClr val="tx1"/>
                </a:solidFill>
                <a:effectLst/>
                <a:latin typeface="Times New Roman" pitchFamily="18" charset="0"/>
                <a:ea typeface="+mn-ea"/>
                <a:cs typeface="Times New Roman" pitchFamily="18" charset="0"/>
              </a:rPr>
              <a:t>túlzott elvárások (mások, vagy önmaga által)</a:t>
            </a:r>
          </a:p>
          <a:p>
            <a:pPr marL="171450" lvl="0" indent="-171450" fontAlgn="base">
              <a:buFont typeface="Arial" panose="020B0604020202020204" pitchFamily="34" charset="0"/>
              <a:buChar char="•"/>
            </a:pPr>
            <a:r>
              <a:rPr lang="hu-HU" sz="1200" kern="1200" dirty="0" err="1" smtClean="0">
                <a:solidFill>
                  <a:schemeClr val="tx1"/>
                </a:solidFill>
                <a:effectLst/>
                <a:latin typeface="Times New Roman" pitchFamily="18" charset="0"/>
                <a:ea typeface="+mn-ea"/>
                <a:cs typeface="Times New Roman" pitchFamily="18" charset="0"/>
              </a:rPr>
              <a:t>perfekcionizmus</a:t>
            </a:r>
            <a:endParaRPr lang="hu-HU" dirty="0"/>
          </a:p>
        </p:txBody>
      </p:sp>
      <p:sp>
        <p:nvSpPr>
          <p:cNvPr id="4" name="Dia számának helye 3"/>
          <p:cNvSpPr>
            <a:spLocks noGrp="1"/>
          </p:cNvSpPr>
          <p:nvPr>
            <p:ph type="sldNum" sz="quarter" idx="10"/>
          </p:nvPr>
        </p:nvSpPr>
        <p:spPr/>
        <p:txBody>
          <a:bodyPr/>
          <a:lstStyle/>
          <a:p>
            <a:fld id="{B394FC6D-91C4-4FC9-B973-4A079CFB69BD}" type="slidenum">
              <a:rPr lang="hu-HU" smtClean="0"/>
              <a:t>3</a:t>
            </a:fld>
            <a:endParaRPr lang="hu-H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55000" lnSpcReduction="20000"/>
          </a:bodyPr>
          <a:lstStyle/>
          <a:p>
            <a:r>
              <a:rPr lang="hu-HU" sz="1200" kern="1200" dirty="0" smtClean="0">
                <a:solidFill>
                  <a:schemeClr val="tx1"/>
                </a:solidFill>
                <a:latin typeface="+mn-lt"/>
                <a:ea typeface="+mn-ea"/>
                <a:cs typeface="+mn-cs"/>
              </a:rPr>
              <a:t>Minden résztvevő kap 2 db A/4-es lapot. Az egyik lapra a jobb, a másik lapra pedig a bal kezének kontúrját rajzolja fel. </a:t>
            </a:r>
          </a:p>
          <a:p>
            <a:r>
              <a:rPr lang="hu-HU" sz="1200" kern="1200" dirty="0" smtClean="0">
                <a:solidFill>
                  <a:schemeClr val="tx1"/>
                </a:solidFill>
                <a:latin typeface="+mn-lt"/>
                <a:ea typeface="+mn-ea"/>
                <a:cs typeface="+mn-cs"/>
              </a:rPr>
              <a:t> </a:t>
            </a:r>
          </a:p>
          <a:p>
            <a:r>
              <a:rPr lang="hu-HU" sz="1200" kern="1200" dirty="0" smtClean="0">
                <a:solidFill>
                  <a:schemeClr val="tx1"/>
                </a:solidFill>
                <a:latin typeface="+mn-lt"/>
                <a:ea typeface="+mn-ea"/>
                <a:cs typeface="+mn-cs"/>
              </a:rPr>
              <a:t>A bal kéz ujjaiba, ill. a kéz képébe beleírjuk minden búnkat, bajunkat, ami zavar, ami fáj, a negatívumokat, amelyek jelen vannak most (vagy voltak valaha) az életünkben. </a:t>
            </a:r>
          </a:p>
          <a:p>
            <a:r>
              <a:rPr lang="hu-HU" sz="1200" kern="1200" dirty="0" smtClean="0">
                <a:solidFill>
                  <a:schemeClr val="tx1"/>
                </a:solidFill>
                <a:latin typeface="+mn-lt"/>
                <a:ea typeface="+mn-ea"/>
                <a:cs typeface="+mn-cs"/>
              </a:rPr>
              <a:t> </a:t>
            </a:r>
          </a:p>
          <a:p>
            <a:r>
              <a:rPr lang="hu-HU" sz="1200" kern="1200" dirty="0" smtClean="0">
                <a:solidFill>
                  <a:schemeClr val="tx1"/>
                </a:solidFill>
                <a:latin typeface="+mn-lt"/>
                <a:ea typeface="+mn-ea"/>
                <a:cs typeface="+mn-cs"/>
              </a:rPr>
              <a:t>A jobb kéz ujjaiba, ill. a kéz képébe beleírjuk azokat a dolgokat, melyek pozitívan hatnak ránk, melyek előrevisznek, azaz azokat, amik most (vagy valaha az életben) "jó dolgok" voltak. </a:t>
            </a:r>
          </a:p>
          <a:p>
            <a:r>
              <a:rPr lang="hu-HU" sz="1200" kern="1200" dirty="0" smtClean="0">
                <a:solidFill>
                  <a:schemeClr val="tx1"/>
                </a:solidFill>
                <a:latin typeface="+mn-lt"/>
                <a:ea typeface="+mn-ea"/>
                <a:cs typeface="+mn-cs"/>
              </a:rPr>
              <a:t> </a:t>
            </a:r>
          </a:p>
          <a:p>
            <a:r>
              <a:rPr lang="hu-HU" sz="1200" kern="1200" dirty="0" smtClean="0">
                <a:solidFill>
                  <a:schemeClr val="tx1"/>
                </a:solidFill>
                <a:latin typeface="+mn-lt"/>
                <a:ea typeface="+mn-ea"/>
                <a:cs typeface="+mn-cs"/>
              </a:rPr>
              <a:t>Amikor elkészültünk, jól megnézzük, átgondoljuk, hogy valóban azokat írtuk-e, amelyeket szerettük volna. </a:t>
            </a:r>
          </a:p>
          <a:p>
            <a:r>
              <a:rPr lang="hu-HU" sz="1200" kern="1200" dirty="0" smtClean="0">
                <a:solidFill>
                  <a:schemeClr val="tx1"/>
                </a:solidFill>
                <a:latin typeface="+mn-lt"/>
                <a:ea typeface="+mn-ea"/>
                <a:cs typeface="+mn-cs"/>
              </a:rPr>
              <a:t> </a:t>
            </a:r>
          </a:p>
          <a:p>
            <a:r>
              <a:rPr lang="hu-HU" sz="1200" kern="1200" dirty="0" smtClean="0">
                <a:solidFill>
                  <a:schemeClr val="tx1"/>
                </a:solidFill>
                <a:latin typeface="+mn-lt"/>
                <a:ea typeface="+mn-ea"/>
                <a:cs typeface="+mn-cs"/>
              </a:rPr>
              <a:t>Ezek után a bal kéz rajzát ábrázoló papírt (benne a "rossz dolgokkal") apró, pici darabra szakítjuk, szimbolikusan (és fizikailag) is megválunk ezektől. </a:t>
            </a:r>
          </a:p>
          <a:p>
            <a:r>
              <a:rPr lang="hu-HU" sz="1200" kern="1200" dirty="0" smtClean="0">
                <a:solidFill>
                  <a:schemeClr val="tx1"/>
                </a:solidFill>
                <a:latin typeface="+mn-lt"/>
                <a:ea typeface="+mn-ea"/>
                <a:cs typeface="+mn-cs"/>
              </a:rPr>
              <a:t> </a:t>
            </a:r>
          </a:p>
          <a:p>
            <a:r>
              <a:rPr lang="hu-HU" sz="1200" kern="1200" dirty="0" smtClean="0">
                <a:solidFill>
                  <a:schemeClr val="tx1"/>
                </a:solidFill>
                <a:latin typeface="+mn-lt"/>
                <a:ea typeface="+mn-ea"/>
                <a:cs typeface="+mn-cs"/>
              </a:rPr>
              <a:t>Ellenben a jobb kéz rajzát még díszíthetjük is, vagy keretbe foglalhatjuk és azt díszítjük: a lényeg, hogy olyan helyre tesszük, ahol mindig szem előtt van (szimbolikusan "mindig beleütközünk" azokba a dolgokba, amik jó, amik pozitívumot jelentenek nekem). </a:t>
            </a:r>
          </a:p>
          <a:p>
            <a:r>
              <a:rPr lang="hu-HU" sz="1200" kern="1200" dirty="0" smtClean="0">
                <a:solidFill>
                  <a:schemeClr val="tx1"/>
                </a:solidFill>
                <a:latin typeface="+mn-lt"/>
                <a:ea typeface="+mn-ea"/>
                <a:cs typeface="+mn-cs"/>
              </a:rPr>
              <a:t> </a:t>
            </a:r>
          </a:p>
          <a:p>
            <a:pPr fontAlgn="base"/>
            <a:endParaRPr lang="hu-HU" dirty="0"/>
          </a:p>
        </p:txBody>
      </p:sp>
      <p:sp>
        <p:nvSpPr>
          <p:cNvPr id="4" name="Dia számának helye 3"/>
          <p:cNvSpPr>
            <a:spLocks noGrp="1"/>
          </p:cNvSpPr>
          <p:nvPr>
            <p:ph type="sldNum" sz="quarter" idx="10"/>
          </p:nvPr>
        </p:nvSpPr>
        <p:spPr/>
        <p:txBody>
          <a:bodyPr/>
          <a:lstStyle/>
          <a:p>
            <a:fld id="{B394FC6D-91C4-4FC9-B973-4A079CFB69BD}" type="slidenum">
              <a:rPr lang="hu-HU" smtClean="0"/>
              <a:t>4</a:t>
            </a:fld>
            <a:endParaRPr lang="hu-H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92500" lnSpcReduction="10000"/>
          </a:bodyPr>
          <a:lstStyle/>
          <a:p>
            <a:r>
              <a:rPr lang="hu-HU" sz="1200" b="1" i="0" kern="1200" dirty="0" smtClean="0">
                <a:solidFill>
                  <a:schemeClr val="tx1"/>
                </a:solidFill>
                <a:effectLst/>
                <a:latin typeface="Times New Roman" pitchFamily="18" charset="0"/>
                <a:ea typeface="+mn-ea"/>
                <a:cs typeface="Times New Roman" pitchFamily="18" charset="0"/>
              </a:rPr>
              <a:t>Optimizmus</a:t>
            </a:r>
            <a:r>
              <a:rPr lang="hu-HU" sz="1200" b="0" i="0" kern="1200" dirty="0" smtClean="0">
                <a:solidFill>
                  <a:schemeClr val="tx1"/>
                </a:solidFill>
                <a:effectLst/>
                <a:latin typeface="Times New Roman" pitchFamily="18" charset="0"/>
                <a:ea typeface="+mn-ea"/>
                <a:cs typeface="Times New Roman" pitchFamily="18" charset="0"/>
              </a:rPr>
              <a:t>: Nem az a bizonyos „várni a sült galambot” fajta, hanem az a beállítódás, hogy </a:t>
            </a:r>
            <a:r>
              <a:rPr lang="hu-HU" sz="1200" b="0" i="0" kern="1200" dirty="0" err="1" smtClean="0">
                <a:solidFill>
                  <a:schemeClr val="tx1"/>
                </a:solidFill>
                <a:effectLst/>
                <a:latin typeface="Times New Roman" pitchFamily="18" charset="0"/>
                <a:ea typeface="+mn-ea"/>
                <a:cs typeface="Times New Roman" pitchFamily="18" charset="0"/>
              </a:rPr>
              <a:t>elhisszük</a:t>
            </a:r>
            <a:r>
              <a:rPr lang="hu-HU" sz="1200" b="0" i="0" kern="1200" dirty="0" smtClean="0">
                <a:solidFill>
                  <a:schemeClr val="tx1"/>
                </a:solidFill>
                <a:effectLst/>
                <a:latin typeface="Times New Roman" pitchFamily="18" charset="0"/>
                <a:ea typeface="+mn-ea"/>
                <a:cs typeface="Times New Roman" pitchFamily="18" charset="0"/>
              </a:rPr>
              <a:t>, irányítani tudjuk azokat a cselekvéseket, amelyek segítenek a cél elérésében.</a:t>
            </a:r>
          </a:p>
          <a:p>
            <a:r>
              <a:rPr lang="hu-HU" sz="1200" b="1" i="0" kern="1200" dirty="0" smtClean="0">
                <a:solidFill>
                  <a:schemeClr val="tx1"/>
                </a:solidFill>
                <a:effectLst/>
                <a:latin typeface="Times New Roman" pitchFamily="18" charset="0"/>
                <a:ea typeface="+mn-ea"/>
                <a:cs typeface="Times New Roman" pitchFamily="18" charset="0"/>
              </a:rPr>
              <a:t>Érzelmi intelligencia</a:t>
            </a:r>
            <a:r>
              <a:rPr lang="hu-HU" sz="1200" b="0" i="0" kern="1200" dirty="0" smtClean="0">
                <a:solidFill>
                  <a:schemeClr val="tx1"/>
                </a:solidFill>
                <a:effectLst/>
                <a:latin typeface="Times New Roman" pitchFamily="18" charset="0"/>
                <a:ea typeface="+mn-ea"/>
                <a:cs typeface="Times New Roman" pitchFamily="18" charset="0"/>
              </a:rPr>
              <a:t>: Az a képesség, amellyel pontosabban ismerjük fel mások érzelmi állapotának változásait, és megfelelően reagálunk azokra.</a:t>
            </a:r>
          </a:p>
          <a:p>
            <a:r>
              <a:rPr lang="hu-HU" sz="1200" b="1" i="0" kern="1200" dirty="0" err="1" smtClean="0">
                <a:solidFill>
                  <a:schemeClr val="tx1"/>
                </a:solidFill>
                <a:effectLst/>
                <a:latin typeface="Times New Roman" pitchFamily="18" charset="0"/>
                <a:ea typeface="+mn-ea"/>
                <a:cs typeface="Times New Roman" pitchFamily="18" charset="0"/>
              </a:rPr>
              <a:t>Reziliencia</a:t>
            </a:r>
            <a:r>
              <a:rPr lang="hu-HU" sz="1200" b="0" i="0" kern="1200" dirty="0" smtClean="0">
                <a:solidFill>
                  <a:schemeClr val="tx1"/>
                </a:solidFill>
                <a:effectLst/>
                <a:latin typeface="Times New Roman" pitchFamily="18" charset="0"/>
                <a:ea typeface="+mn-ea"/>
                <a:cs typeface="Times New Roman" pitchFamily="18" charset="0"/>
              </a:rPr>
              <a:t>: A személyiségünk rugalmas ellenállása a minket érő </a:t>
            </a:r>
            <a:r>
              <a:rPr lang="hu-HU" sz="1200" b="0" i="0" kern="1200" dirty="0" err="1" smtClean="0">
                <a:solidFill>
                  <a:schemeClr val="tx1"/>
                </a:solidFill>
                <a:effectLst/>
                <a:latin typeface="Times New Roman" pitchFamily="18" charset="0"/>
                <a:ea typeface="+mn-ea"/>
                <a:cs typeface="Times New Roman" pitchFamily="18" charset="0"/>
              </a:rPr>
              <a:t>stresszhatásokkal</a:t>
            </a:r>
            <a:r>
              <a:rPr lang="hu-HU" sz="1200" b="0" i="0" kern="1200" dirty="0" smtClean="0">
                <a:solidFill>
                  <a:schemeClr val="tx1"/>
                </a:solidFill>
                <a:effectLst/>
                <a:latin typeface="Times New Roman" pitchFamily="18" charset="0"/>
                <a:ea typeface="+mn-ea"/>
                <a:cs typeface="Times New Roman" pitchFamily="18" charset="0"/>
              </a:rPr>
              <a:t> szemben.</a:t>
            </a:r>
          </a:p>
          <a:p>
            <a:r>
              <a:rPr lang="hu-HU" sz="1200" b="1" i="0" kern="1200" dirty="0" smtClean="0">
                <a:solidFill>
                  <a:schemeClr val="tx1"/>
                </a:solidFill>
                <a:effectLst/>
                <a:latin typeface="Times New Roman" pitchFamily="18" charset="0"/>
                <a:ea typeface="+mn-ea"/>
                <a:cs typeface="Times New Roman" pitchFamily="18" charset="0"/>
              </a:rPr>
              <a:t>Önbizalom</a:t>
            </a:r>
            <a:r>
              <a:rPr lang="hu-HU" sz="1200" b="0" i="0" kern="1200" dirty="0" smtClean="0">
                <a:solidFill>
                  <a:schemeClr val="tx1"/>
                </a:solidFill>
                <a:effectLst/>
                <a:latin typeface="Times New Roman" pitchFamily="18" charset="0"/>
                <a:ea typeface="+mn-ea"/>
                <a:cs typeface="Times New Roman" pitchFamily="18" charset="0"/>
              </a:rPr>
              <a:t>: Az a képesség, amelyben például egy többszörös olimpiai aranyérmes </a:t>
            </a:r>
            <a:r>
              <a:rPr lang="hu-HU" sz="1200" b="0" i="0" u="none" strike="noStrike" kern="1200" dirty="0" smtClean="0">
                <a:solidFill>
                  <a:schemeClr val="tx1"/>
                </a:solidFill>
                <a:effectLst/>
                <a:latin typeface="Times New Roman" pitchFamily="18" charset="0"/>
                <a:ea typeface="+mn-ea"/>
                <a:cs typeface="Times New Roman" pitchFamily="18" charset="0"/>
              </a:rPr>
              <a:t>sportoló</a:t>
            </a:r>
            <a:r>
              <a:rPr lang="hu-HU" sz="1200" b="0" i="0" kern="1200" dirty="0" smtClean="0">
                <a:solidFill>
                  <a:schemeClr val="tx1"/>
                </a:solidFill>
                <a:effectLst/>
                <a:latin typeface="Times New Roman" pitchFamily="18" charset="0"/>
                <a:ea typeface="+mn-ea"/>
                <a:cs typeface="Times New Roman" pitchFamily="18" charset="0"/>
              </a:rPr>
              <a:t> pszichológiai immunrendszere kifejezetten erős; a meggyőződés, hogy sikeres lesz.</a:t>
            </a:r>
          </a:p>
          <a:p>
            <a:r>
              <a:rPr lang="hu-HU" sz="1200" b="1" i="0" kern="1200" dirty="0" err="1" smtClean="0">
                <a:solidFill>
                  <a:schemeClr val="tx1"/>
                </a:solidFill>
                <a:effectLst/>
                <a:latin typeface="Times New Roman" pitchFamily="18" charset="0"/>
                <a:ea typeface="+mn-ea"/>
                <a:cs typeface="Times New Roman" pitchFamily="18" charset="0"/>
              </a:rPr>
              <a:t>Éntudatosság</a:t>
            </a:r>
            <a:r>
              <a:rPr lang="hu-HU" sz="1200" b="0" i="0" kern="1200" dirty="0" smtClean="0">
                <a:solidFill>
                  <a:schemeClr val="tx1"/>
                </a:solidFill>
                <a:effectLst/>
                <a:latin typeface="Times New Roman" pitchFamily="18" charset="0"/>
                <a:ea typeface="+mn-ea"/>
                <a:cs typeface="Times New Roman" pitchFamily="18" charset="0"/>
              </a:rPr>
              <a:t>: A stresszhelyzetek kezelésében nagy szerepe van annak, mennyire figyelünk önmagunkra, és hogyan.</a:t>
            </a:r>
          </a:p>
          <a:p>
            <a:endParaRPr lang="hu-HU" sz="1200" dirty="0" smtClean="0">
              <a:latin typeface="Times New Roman" pitchFamily="18" charset="0"/>
              <a:cs typeface="Times New Roman" pitchFamily="18" charset="0"/>
            </a:endParaRPr>
          </a:p>
          <a:p>
            <a:r>
              <a:rPr lang="hu-HU" sz="1200" dirty="0" smtClean="0">
                <a:latin typeface="Times New Roman" pitchFamily="18" charset="0"/>
                <a:cs typeface="Times New Roman" pitchFamily="18" charset="0"/>
              </a:rPr>
              <a:t>Kísérlet:</a:t>
            </a:r>
          </a:p>
          <a:p>
            <a:r>
              <a:rPr lang="hu-HU" sz="1200" b="0" i="0" kern="1200" dirty="0" smtClean="0">
                <a:solidFill>
                  <a:schemeClr val="tx1"/>
                </a:solidFill>
                <a:effectLst/>
                <a:latin typeface="Times New Roman" pitchFamily="18" charset="0"/>
                <a:ea typeface="+mn-ea"/>
                <a:cs typeface="Times New Roman" pitchFamily="18" charset="0"/>
              </a:rPr>
              <a:t>„Hunyja be mindenki a szemét!” – kérte a résztvevőktől Oláh Attila. „Majd azzal a kezével, amelyikkel írni szokott, amilyen gyorsan csak tud, rajzoljon egy nagy K betűt a homlokára. Aztán egy nagy L betűt. Majd egy nagy E betűt.”</a:t>
            </a:r>
          </a:p>
          <a:p>
            <a:r>
              <a:rPr lang="hu-HU" sz="1200" b="1" kern="1200" dirty="0" smtClean="0">
                <a:solidFill>
                  <a:schemeClr val="tx1"/>
                </a:solidFill>
                <a:effectLst/>
                <a:latin typeface="Times New Roman" pitchFamily="18" charset="0"/>
                <a:ea typeface="+mn-ea"/>
                <a:cs typeface="Times New Roman" pitchFamily="18" charset="0"/>
              </a:rPr>
              <a:t>Az énünknek két világa van: egy privát, ami elzárt mindenkitől, az érzéseink, gondolataink, melyeket csak mi láthatunk. Énünk társas aspektusa pedig az, amit mindenki láthat, hogy hogyan beszélünk, hogyan cselekszünk. Mindkettőből sokat tanulhatunk, azonban egyszerre mindig csak az egyikre vagyunk képesek figyelmet fordítani.</a:t>
            </a:r>
          </a:p>
          <a:p>
            <a:r>
              <a:rPr lang="hu-HU" sz="1200" b="0" i="0" kern="1200" dirty="0" smtClean="0">
                <a:solidFill>
                  <a:schemeClr val="tx1"/>
                </a:solidFill>
                <a:effectLst/>
                <a:latin typeface="Times New Roman" pitchFamily="18" charset="0"/>
                <a:ea typeface="+mn-ea"/>
                <a:cs typeface="Times New Roman" pitchFamily="18" charset="0"/>
              </a:rPr>
              <a:t>„Ezzel a kis vizsgálattal azt lehet megállapítani, kinek melyik </a:t>
            </a:r>
            <a:r>
              <a:rPr lang="hu-HU" sz="1200" b="0" i="0" kern="1200" dirty="0" err="1" smtClean="0">
                <a:solidFill>
                  <a:schemeClr val="tx1"/>
                </a:solidFill>
                <a:effectLst/>
                <a:latin typeface="Times New Roman" pitchFamily="18" charset="0"/>
                <a:ea typeface="+mn-ea"/>
                <a:cs typeface="Times New Roman" pitchFamily="18" charset="0"/>
              </a:rPr>
              <a:t>éntudatossága</a:t>
            </a:r>
            <a:r>
              <a:rPr lang="hu-HU" sz="1200" b="0" i="0" kern="1200" dirty="0" smtClean="0">
                <a:solidFill>
                  <a:schemeClr val="tx1"/>
                </a:solidFill>
                <a:effectLst/>
                <a:latin typeface="Times New Roman" pitchFamily="18" charset="0"/>
                <a:ea typeface="+mn-ea"/>
                <a:cs typeface="Times New Roman" pitchFamily="18" charset="0"/>
              </a:rPr>
              <a:t> hatékonyabb. Azoknak, akik úgy rajzolták a betűket, hogy a szemlélő szempontjából legyen olvasható, a társas </a:t>
            </a:r>
            <a:r>
              <a:rPr lang="hu-HU" sz="1200" b="0" i="0" kern="1200" dirty="0" err="1" smtClean="0">
                <a:solidFill>
                  <a:schemeClr val="tx1"/>
                </a:solidFill>
                <a:effectLst/>
                <a:latin typeface="Times New Roman" pitchFamily="18" charset="0"/>
                <a:ea typeface="+mn-ea"/>
                <a:cs typeface="Times New Roman" pitchFamily="18" charset="0"/>
              </a:rPr>
              <a:t>éntudatosságuk</a:t>
            </a:r>
            <a:r>
              <a:rPr lang="hu-HU" sz="1200" b="0" i="0" kern="1200" dirty="0" smtClean="0">
                <a:solidFill>
                  <a:schemeClr val="tx1"/>
                </a:solidFill>
                <a:effectLst/>
                <a:latin typeface="Times New Roman" pitchFamily="18" charset="0"/>
                <a:ea typeface="+mn-ea"/>
                <a:cs typeface="Times New Roman" pitchFamily="18" charset="0"/>
              </a:rPr>
              <a:t> fejlettebb. Őket jobban foglalkoztatja, hogyan hatnak másokra, mások mit gondolnak róluk. Akik fordítva rajzolták, saját maguk szemszögéből olvashatóan, a személyes </a:t>
            </a:r>
            <a:r>
              <a:rPr lang="hu-HU" sz="1200" b="0" i="0" kern="1200" dirty="0" err="1" smtClean="0">
                <a:solidFill>
                  <a:schemeClr val="tx1"/>
                </a:solidFill>
                <a:effectLst/>
                <a:latin typeface="Times New Roman" pitchFamily="18" charset="0"/>
                <a:ea typeface="+mn-ea"/>
                <a:cs typeface="Times New Roman" pitchFamily="18" charset="0"/>
              </a:rPr>
              <a:t>éntudatosságuk</a:t>
            </a:r>
            <a:r>
              <a:rPr lang="hu-HU" sz="1200" b="0" i="0" kern="1200" dirty="0" smtClean="0">
                <a:solidFill>
                  <a:schemeClr val="tx1"/>
                </a:solidFill>
                <a:effectLst/>
                <a:latin typeface="Times New Roman" pitchFamily="18" charset="0"/>
                <a:ea typeface="+mn-ea"/>
                <a:cs typeface="Times New Roman" pitchFamily="18" charset="0"/>
              </a:rPr>
              <a:t> dominánsabb. A legjobb az, ha rugalmasan tudjuk váltogatni a két stratégiát.”</a:t>
            </a:r>
            <a:endParaRPr lang="hu-HU" dirty="0"/>
          </a:p>
        </p:txBody>
      </p:sp>
      <p:sp>
        <p:nvSpPr>
          <p:cNvPr id="4" name="Dia számának helye 3"/>
          <p:cNvSpPr>
            <a:spLocks noGrp="1"/>
          </p:cNvSpPr>
          <p:nvPr>
            <p:ph type="sldNum" sz="quarter" idx="10"/>
          </p:nvPr>
        </p:nvSpPr>
        <p:spPr/>
        <p:txBody>
          <a:bodyPr/>
          <a:lstStyle/>
          <a:p>
            <a:fld id="{B394FC6D-91C4-4FC9-B973-4A079CFB69BD}" type="slidenum">
              <a:rPr lang="hu-HU" smtClean="0"/>
              <a:t>6</a:t>
            </a:fld>
            <a:endParaRPr lang="hu-H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latin typeface="+mn-lt"/>
                <a:ea typeface="+mn-ea"/>
                <a:cs typeface="+mn-cs"/>
              </a:rPr>
              <a:t>Az érzelemszabályozást, mint az érzelmi intelligencia egyik fontos központi komponensét gyakran hozzák összefüggésbe a kiégés kialakulásával. Az érzelmi intelligencia elmélete szerint a magasabb érzelemszabályozási készséggel rendelkező személyek több stratégiát tudnak használni annak érdekében, hogy fenntartsák a kívánt érzelmi állapotokat, és csökkentsék vagy módosítsák saját vagy mások nem kívánt emócióit.</a:t>
            </a:r>
            <a:r>
              <a:rPr lang="hu-HU" sz="1200" kern="1200" baseline="0" dirty="0" smtClean="0">
                <a:solidFill>
                  <a:schemeClr val="tx1"/>
                </a:solidFill>
                <a:latin typeface="+mn-lt"/>
                <a:ea typeface="+mn-ea"/>
                <a:cs typeface="+mn-cs"/>
              </a:rPr>
              <a:t> </a:t>
            </a:r>
            <a:r>
              <a:rPr lang="hu-HU" sz="1200" kern="1200" dirty="0" smtClean="0">
                <a:solidFill>
                  <a:schemeClr val="tx1"/>
                </a:solidFill>
                <a:latin typeface="+mn-lt"/>
                <a:ea typeface="+mn-ea"/>
                <a:cs typeface="+mn-cs"/>
              </a:rPr>
              <a:t>Ennek részeként képesek felismerni, megkülönböztetni és monitorozni érzelmeiket, és ez alapján megfelelő megküzdési stratégiákat tudnak aktiválni. A kiégés-szindróma kialakulásában központi szerepe van a tartósan fennálló negatív érzelmi állapotoknak, amelyek az emocionális kimerüléshez vezetnek. Emiatt a magasabb szintű érzelemszabályozás segít abban, hogy a stresszt kiváltó szituációk hatására átélt negatív érzelmek kevésbé tartósan maradjanak fenn.</a:t>
            </a:r>
            <a:r>
              <a:rPr lang="hu-HU" sz="1200" kern="1200" baseline="0" dirty="0" smtClean="0">
                <a:solidFill>
                  <a:schemeClr val="tx1"/>
                </a:solidFill>
                <a:latin typeface="+mn-lt"/>
                <a:ea typeface="+mn-ea"/>
                <a:cs typeface="+mn-cs"/>
              </a:rPr>
              <a:t> </a:t>
            </a:r>
            <a:endParaRPr lang="hu-HU" dirty="0" smtClean="0"/>
          </a:p>
          <a:p>
            <a:endParaRPr lang="hu-HU" dirty="0"/>
          </a:p>
        </p:txBody>
      </p:sp>
      <p:sp>
        <p:nvSpPr>
          <p:cNvPr id="4" name="Dia számának helye 3"/>
          <p:cNvSpPr>
            <a:spLocks noGrp="1"/>
          </p:cNvSpPr>
          <p:nvPr>
            <p:ph type="sldNum" sz="quarter" idx="10"/>
          </p:nvPr>
        </p:nvSpPr>
        <p:spPr/>
        <p:txBody>
          <a:bodyPr/>
          <a:lstStyle/>
          <a:p>
            <a:fld id="{B394FC6D-91C4-4FC9-B973-4A079CFB69BD}" type="slidenum">
              <a:rPr lang="hu-HU" smtClean="0"/>
              <a:t>7</a:t>
            </a:fld>
            <a:endParaRPr lang="hu-H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92500" lnSpcReduction="10000"/>
          </a:bodyPr>
          <a:lstStyle/>
          <a:p>
            <a:endParaRPr lang="hu-HU" dirty="0"/>
          </a:p>
        </p:txBody>
      </p:sp>
      <p:sp>
        <p:nvSpPr>
          <p:cNvPr id="4" name="Dia számának helye 3"/>
          <p:cNvSpPr>
            <a:spLocks noGrp="1"/>
          </p:cNvSpPr>
          <p:nvPr>
            <p:ph type="sldNum" sz="quarter" idx="10"/>
          </p:nvPr>
        </p:nvSpPr>
        <p:spPr/>
        <p:txBody>
          <a:bodyPr/>
          <a:lstStyle/>
          <a:p>
            <a:fld id="{B394FC6D-91C4-4FC9-B973-4A079CFB69BD}" type="slidenum">
              <a:rPr lang="hu-HU" smtClean="0"/>
              <a:t>8</a:t>
            </a:fld>
            <a:endParaRPr lang="hu-H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92500" lnSpcReduction="10000"/>
          </a:bodyPr>
          <a:lstStyle/>
          <a:p>
            <a:endParaRPr lang="hu-HU" dirty="0"/>
          </a:p>
        </p:txBody>
      </p:sp>
      <p:sp>
        <p:nvSpPr>
          <p:cNvPr id="4" name="Dia számának helye 3"/>
          <p:cNvSpPr>
            <a:spLocks noGrp="1"/>
          </p:cNvSpPr>
          <p:nvPr>
            <p:ph type="sldNum" sz="quarter" idx="10"/>
          </p:nvPr>
        </p:nvSpPr>
        <p:spPr/>
        <p:txBody>
          <a:bodyPr/>
          <a:lstStyle/>
          <a:p>
            <a:fld id="{B394FC6D-91C4-4FC9-B973-4A079CFB69BD}" type="slidenum">
              <a:rPr lang="hu-HU" smtClean="0"/>
              <a:t>9</a:t>
            </a:fld>
            <a:endParaRPr lang="hu-H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92500" lnSpcReduction="10000"/>
          </a:bodyPr>
          <a:lstStyle/>
          <a:p>
            <a:r>
              <a:rPr lang="hu-HU" dirty="0" smtClean="0"/>
              <a:t> Forrás: https://www.youtube.com/watch?v=nb3fQEr9u_k </a:t>
            </a:r>
          </a:p>
          <a:p>
            <a:endParaRPr lang="hu-HU" dirty="0" smtClean="0"/>
          </a:p>
          <a:p>
            <a:r>
              <a:rPr lang="hu-HU" sz="1200" b="1" kern="1200" dirty="0" err="1" smtClean="0">
                <a:solidFill>
                  <a:schemeClr val="tx1"/>
                </a:solidFill>
                <a:effectLst/>
                <a:latin typeface="Times New Roman" pitchFamily="18" charset="0"/>
                <a:ea typeface="+mn-ea"/>
                <a:cs typeface="Times New Roman" pitchFamily="18" charset="0"/>
              </a:rPr>
              <a:t>Autogrén</a:t>
            </a:r>
            <a:r>
              <a:rPr lang="hu-HU" sz="1200" b="1" kern="1200" dirty="0" smtClean="0">
                <a:solidFill>
                  <a:schemeClr val="tx1"/>
                </a:solidFill>
                <a:effectLst/>
                <a:latin typeface="Times New Roman" pitchFamily="18" charset="0"/>
                <a:ea typeface="+mn-ea"/>
                <a:cs typeface="Times New Roman" pitchFamily="18" charset="0"/>
              </a:rPr>
              <a:t> tréning -</a:t>
            </a:r>
            <a:r>
              <a:rPr lang="hu-HU" sz="1200" b="1" kern="1200" baseline="0" dirty="0" smtClean="0">
                <a:solidFill>
                  <a:schemeClr val="tx1"/>
                </a:solidFill>
                <a:effectLst/>
                <a:latin typeface="Times New Roman" pitchFamily="18" charset="0"/>
                <a:ea typeface="+mn-ea"/>
                <a:cs typeface="Times New Roman" pitchFamily="18" charset="0"/>
              </a:rPr>
              <a:t> </a:t>
            </a:r>
            <a:r>
              <a:rPr lang="hu-HU" sz="1200" kern="1200" dirty="0" smtClean="0">
                <a:solidFill>
                  <a:schemeClr val="tx1"/>
                </a:solidFill>
                <a:latin typeface="+mn-lt"/>
                <a:ea typeface="+mn-ea"/>
                <a:cs typeface="+mn-cs"/>
              </a:rPr>
              <a:t>Az autogén tréning egyfajta relaxációs eljárás, mely a hipnóziskutatásból nőtte ki magát a XIX. század végén. </a:t>
            </a:r>
            <a:r>
              <a:rPr lang="hu-HU" sz="1200" kern="1200" dirty="0" err="1" smtClean="0">
                <a:solidFill>
                  <a:schemeClr val="tx1"/>
                </a:solidFill>
                <a:latin typeface="+mn-lt"/>
                <a:ea typeface="+mn-ea"/>
                <a:cs typeface="+mn-cs"/>
              </a:rPr>
              <a:t>Oskar</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Vogt</a:t>
            </a:r>
            <a:r>
              <a:rPr lang="hu-HU" sz="1200" kern="1200" dirty="0" smtClean="0">
                <a:solidFill>
                  <a:schemeClr val="tx1"/>
                </a:solidFill>
                <a:latin typeface="+mn-lt"/>
                <a:ea typeface="+mn-ea"/>
                <a:cs typeface="+mn-cs"/>
              </a:rPr>
              <a:t> megtanította pácienseinek egy olyan transzállapot előidézését, amelyben képesek a fáradságot, a feszültséget és a fájdalmas tüneteket (pl. fejáfás) enyhíteni. </a:t>
            </a:r>
          </a:p>
          <a:p>
            <a:r>
              <a:rPr lang="hu-HU" sz="1200" kern="1200" dirty="0" smtClean="0">
                <a:solidFill>
                  <a:schemeClr val="tx1"/>
                </a:solidFill>
                <a:latin typeface="+mn-lt"/>
                <a:ea typeface="+mn-ea"/>
                <a:cs typeface="+mn-cs"/>
              </a:rPr>
              <a:t>A módszer újdonsága, hogy alkalmazásához nincs szükségünk hipnotizőrre, megfelelő gyakorlás útján képessé válhatunk bárhol és bármikor előidézni a relaxációhoz kapcsolódó melegség és nehézség érzését. Segítségével ellazíthatjuk a testünket, lecsendesíthetjük elménket, és konkrét problémák megoldásához is hozzájárulhat.</a:t>
            </a:r>
          </a:p>
          <a:p>
            <a:r>
              <a:rPr lang="hu-HU" sz="1200" kern="1200" dirty="0" smtClean="0">
                <a:solidFill>
                  <a:schemeClr val="tx1"/>
                </a:solidFill>
                <a:latin typeface="+mn-lt"/>
                <a:ea typeface="+mn-ea"/>
                <a:cs typeface="+mn-cs"/>
              </a:rPr>
              <a:t>Az autogén tréning hatékonyan alkalmazható izomfeszülés, légzőszervi rendellenességek, a gyomor-bélrendszer, a keringési rendszer és a belső elválasztású rendszer betegségei esetén. Emellett segít csökkenteni az általános szorongást, ingerültséget és kimerültséget. Felhasználható arra, hogy változtassunk a fájdalomra adott reakciónkon, növeljük a </a:t>
            </a:r>
            <a:r>
              <a:rPr lang="hu-HU" sz="1200" kern="1200" dirty="0" err="1" smtClean="0">
                <a:solidFill>
                  <a:schemeClr val="tx1"/>
                </a:solidFill>
                <a:latin typeface="+mn-lt"/>
                <a:ea typeface="+mn-ea"/>
                <a:cs typeface="+mn-cs"/>
              </a:rPr>
              <a:t>stressztűrést</a:t>
            </a:r>
            <a:r>
              <a:rPr lang="hu-HU" sz="1200" kern="1200" dirty="0" smtClean="0">
                <a:solidFill>
                  <a:schemeClr val="tx1"/>
                </a:solidFill>
                <a:latin typeface="+mn-lt"/>
                <a:ea typeface="+mn-ea"/>
                <a:cs typeface="+mn-cs"/>
              </a:rPr>
              <a:t>, enyhítsük az alvászavarokat.</a:t>
            </a:r>
          </a:p>
          <a:p>
            <a:r>
              <a:rPr lang="hu-HU"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latin typeface="+mn-lt"/>
                <a:ea typeface="+mn-ea"/>
                <a:cs typeface="+mn-cs"/>
              </a:rPr>
              <a:t>Az autogén tréning alkalmazásához semmi másra nincs szükségünk, mint egy kényelmes testhelyzet megtalálására (lehet ülő vagy fekvő), és lehetőség szerint némi csendre. A tanulás során készíthetünk hangfelvételeket az egymásra épülő gyakorlatok szövegeiről, vagy memorizálhatjuk azokat és belső monológ formájában mondhatjuk magunknak. Ez utóbbi azért kedvezőbb, mert a későbbiekben valóban semmilyen eszközre nem lesz szükségünk, ha </a:t>
            </a:r>
            <a:r>
              <a:rPr lang="hu-HU" sz="1200" kern="1200" dirty="0" err="1" smtClean="0">
                <a:solidFill>
                  <a:schemeClr val="tx1"/>
                </a:solidFill>
                <a:latin typeface="+mn-lt"/>
                <a:ea typeface="+mn-ea"/>
                <a:cs typeface="+mn-cs"/>
              </a:rPr>
              <a:t>relaxált</a:t>
            </a:r>
            <a:r>
              <a:rPr lang="hu-HU" sz="1200" kern="1200" dirty="0" smtClean="0">
                <a:solidFill>
                  <a:schemeClr val="tx1"/>
                </a:solidFill>
                <a:latin typeface="+mn-lt"/>
                <a:ea typeface="+mn-ea"/>
                <a:cs typeface="+mn-cs"/>
              </a:rPr>
              <a:t> állapotba szeretnénk kerülni. A gyakorlatok során egyesével foglalkozunk különböző testrészeinkkel (karok, lábak, szívműködés, légzőszervek, hasi vegetatív szabályozás, fej), míg végül az egész testünket és gondolatainkat is bevonjuk a relaxációba.</a:t>
            </a:r>
          </a:p>
          <a:p>
            <a:endParaRPr lang="hu-HU" dirty="0"/>
          </a:p>
        </p:txBody>
      </p:sp>
      <p:sp>
        <p:nvSpPr>
          <p:cNvPr id="4" name="Dia számának helye 3"/>
          <p:cNvSpPr>
            <a:spLocks noGrp="1"/>
          </p:cNvSpPr>
          <p:nvPr>
            <p:ph type="sldNum" sz="quarter" idx="10"/>
          </p:nvPr>
        </p:nvSpPr>
        <p:spPr/>
        <p:txBody>
          <a:bodyPr/>
          <a:lstStyle/>
          <a:p>
            <a:fld id="{B394FC6D-91C4-4FC9-B973-4A079CFB69BD}" type="slidenum">
              <a:rPr lang="hu-HU" smtClean="0"/>
              <a:t>10</a:t>
            </a:fld>
            <a:endParaRPr lang="hu-H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92500" lnSpcReduction="10000"/>
          </a:bodyPr>
          <a:lstStyle/>
          <a:p>
            <a:r>
              <a:rPr lang="hu-HU" dirty="0" smtClean="0"/>
              <a:t> </a:t>
            </a:r>
            <a:endParaRPr lang="hu-HU" dirty="0"/>
          </a:p>
        </p:txBody>
      </p:sp>
      <p:sp>
        <p:nvSpPr>
          <p:cNvPr id="4" name="Dia számának helye 3"/>
          <p:cNvSpPr>
            <a:spLocks noGrp="1"/>
          </p:cNvSpPr>
          <p:nvPr>
            <p:ph type="sldNum" sz="quarter" idx="10"/>
          </p:nvPr>
        </p:nvSpPr>
        <p:spPr/>
        <p:txBody>
          <a:bodyPr/>
          <a:lstStyle/>
          <a:p>
            <a:fld id="{B394FC6D-91C4-4FC9-B973-4A079CFB69BD}" type="slidenum">
              <a:rPr lang="hu-HU" smtClean="0"/>
              <a:t>11</a:t>
            </a:fld>
            <a:endParaRPr lang="hu-H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92500" lnSpcReduction="10000"/>
          </a:bodyPr>
          <a:lstStyle/>
          <a:p>
            <a:endParaRPr lang="hu-HU" dirty="0"/>
          </a:p>
        </p:txBody>
      </p:sp>
      <p:sp>
        <p:nvSpPr>
          <p:cNvPr id="4" name="Dia számának helye 3"/>
          <p:cNvSpPr>
            <a:spLocks noGrp="1"/>
          </p:cNvSpPr>
          <p:nvPr>
            <p:ph type="sldNum" sz="quarter" idx="10"/>
          </p:nvPr>
        </p:nvSpPr>
        <p:spPr/>
        <p:txBody>
          <a:bodyPr/>
          <a:lstStyle/>
          <a:p>
            <a:fld id="{B394FC6D-91C4-4FC9-B973-4A079CFB69BD}" type="slidenum">
              <a:rPr lang="hu-HU" smtClean="0"/>
              <a:t>12</a:t>
            </a:fld>
            <a:endParaRPr lang="hu-H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2022.04.25.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23A9BC-FBCD-4BDC-80CA-A83998268D98}" type="datetimeFigureOut">
              <a:rPr lang="hu-HU" smtClean="0"/>
              <a:pPr/>
              <a:t>2022.04.25.</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0AA8D7-C0BB-42FA-8CFB-747F82BF55E7}" type="slidenum">
              <a:rPr lang="hu-HU" smtClean="0"/>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mailto:kornel.posa@valtosav.h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
        <p:nvSpPr>
          <p:cNvPr id="10" name="Téglalap 9"/>
          <p:cNvSpPr/>
          <p:nvPr/>
        </p:nvSpPr>
        <p:spPr>
          <a:xfrm>
            <a:off x="1619672" y="1844824"/>
            <a:ext cx="6582443" cy="523220"/>
          </a:xfrm>
          <a:prstGeom prst="rect">
            <a:avLst/>
          </a:prstGeom>
        </p:spPr>
        <p:txBody>
          <a:bodyPr wrap="none">
            <a:spAutoFit/>
          </a:bodyPr>
          <a:lstStyle/>
          <a:p>
            <a:r>
              <a:rPr lang="hu-HU" sz="2800" b="1" dirty="0" smtClean="0"/>
              <a:t>Kiégés megelőzés és kezelés; </a:t>
            </a:r>
            <a:r>
              <a:rPr lang="hu-HU" sz="2800" b="1" dirty="0" err="1" smtClean="0"/>
              <a:t>stresszkezelés</a:t>
            </a:r>
            <a:endParaRPr lang="hu-HU"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
        <p:nvSpPr>
          <p:cNvPr id="17409" name="Rectangle 1"/>
          <p:cNvSpPr>
            <a:spLocks noChangeArrowheads="1"/>
          </p:cNvSpPr>
          <p:nvPr/>
        </p:nvSpPr>
        <p:spPr bwMode="auto">
          <a:xfrm>
            <a:off x="683568" y="1702259"/>
            <a:ext cx="756084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hu-H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Mi a stressz?</a:t>
            </a:r>
            <a:endParaRPr kumimoji="0" lang="hu-H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hu-H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hu-H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 mindennapi szóhasználatban a stressz állapot szorongató, feszültségérzéssel megélt (negatív) állapotot jelent. Akkor jelentkezik, amikor az emberek fizikai, vagy pszichológiai jóllétüket veszélyeztető eseménnyel szembesülnek. </a:t>
            </a:r>
            <a:endParaRPr kumimoji="0" lang="hu-H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7410" name="Rectangle 2"/>
          <p:cNvSpPr>
            <a:spLocks noChangeArrowheads="1"/>
          </p:cNvSpPr>
          <p:nvPr/>
        </p:nvSpPr>
        <p:spPr bwMode="auto">
          <a:xfrm>
            <a:off x="971600" y="3533237"/>
            <a:ext cx="619268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u-HU" sz="20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Mikor káros a stressz?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hu-H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u-HU" sz="2000" b="1"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A stressz szerepe az egészségromlásban</a:t>
            </a:r>
            <a:r>
              <a:rPr kumimoji="0" lang="hu-HU" sz="2000" b="0" i="0" u="none" strike="noStrike" cap="none" normalizeH="0" baseline="0" dirty="0" smtClean="0">
                <a:ln>
                  <a:noFill/>
                </a:ln>
                <a:solidFill>
                  <a:schemeClr val="tx1"/>
                </a:solidFill>
                <a:effectLst/>
                <a:latin typeface="Garamond" pitchFamily="18" charset="0"/>
                <a:ea typeface="Times New Roman" pitchFamily="18" charset="0"/>
                <a:cs typeface="Arial" pitchFamily="34" charset="0"/>
              </a:rPr>
              <a:t> </a:t>
            </a:r>
            <a:endParaRPr kumimoji="0" lang="hu-H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
        <p:nvSpPr>
          <p:cNvPr id="14337" name="Rectangle 1"/>
          <p:cNvSpPr>
            <a:spLocks noChangeArrowheads="1"/>
          </p:cNvSpPr>
          <p:nvPr/>
        </p:nvSpPr>
        <p:spPr bwMode="auto">
          <a:xfrm>
            <a:off x="467544" y="980728"/>
            <a:ext cx="709228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hu-HU" sz="1400" b="1" i="0" u="none" strike="noStrike" cap="none" normalizeH="0" baseline="0" dirty="0" smtClean="0">
                <a:ln>
                  <a:noFill/>
                </a:ln>
                <a:solidFill>
                  <a:srgbClr val="141412"/>
                </a:solidFill>
                <a:effectLst/>
                <a:latin typeface="Times New Roman" pitchFamily="18" charset="0"/>
                <a:ea typeface="MS Mincho" pitchFamily="49" charset="-128"/>
                <a:cs typeface="Times New Roman" pitchFamily="18" charset="0"/>
              </a:rPr>
              <a:t>Miért érdemes önismeretet szerezned?</a:t>
            </a:r>
            <a:endParaRPr kumimoji="0" lang="hu-H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Téglalap 10"/>
          <p:cNvSpPr/>
          <p:nvPr/>
        </p:nvSpPr>
        <p:spPr>
          <a:xfrm>
            <a:off x="395536" y="1628801"/>
            <a:ext cx="8568952" cy="2031325"/>
          </a:xfrm>
          <a:prstGeom prst="rect">
            <a:avLst/>
          </a:prstGeom>
        </p:spPr>
        <p:txBody>
          <a:bodyPr wrap="square">
            <a:spAutoFit/>
          </a:bodyPr>
          <a:lstStyle/>
          <a:p>
            <a:r>
              <a:rPr lang="hu-HU" b="1" dirty="0" smtClean="0"/>
              <a:t>Azért, mert amikor már megfelelő önismerettel rendelkezel, akkor</a:t>
            </a:r>
            <a:r>
              <a:rPr lang="hu-HU" b="1" dirty="0" smtClean="0"/>
              <a:t>:</a:t>
            </a:r>
          </a:p>
          <a:p>
            <a:endParaRPr lang="hu-HU" b="1" dirty="0" smtClean="0"/>
          </a:p>
          <a:p>
            <a:endParaRPr lang="hu-HU" b="1" dirty="0" smtClean="0"/>
          </a:p>
          <a:p>
            <a:endParaRPr lang="hu-HU" b="1" dirty="0" smtClean="0"/>
          </a:p>
          <a:p>
            <a:endParaRPr lang="hu-HU" b="1" dirty="0" smtClean="0"/>
          </a:p>
          <a:p>
            <a:endParaRPr lang="hu-HU" b="1" dirty="0" smtClean="0"/>
          </a:p>
          <a:p>
            <a:endParaRPr lang="hu-HU" dirty="0"/>
          </a:p>
        </p:txBody>
      </p:sp>
      <p:sp>
        <p:nvSpPr>
          <p:cNvPr id="14339" name="Rectangle 3"/>
          <p:cNvSpPr>
            <a:spLocks noChangeArrowheads="1"/>
          </p:cNvSpPr>
          <p:nvPr/>
        </p:nvSpPr>
        <p:spPr bwMode="auto">
          <a:xfrm>
            <a:off x="755576" y="2276872"/>
            <a:ext cx="7220889"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r>
              <a:rPr kumimoji="0" lang="hu-HU" sz="1200" b="0" i="0" u="none" strike="noStrike" cap="none" normalizeH="0" baseline="0" dirty="0" smtClean="0">
                <a:ln>
                  <a:noFill/>
                </a:ln>
                <a:solidFill>
                  <a:srgbClr val="141412"/>
                </a:solidFill>
                <a:effectLst/>
                <a:latin typeface="Times New Roman" pitchFamily="18" charset="0"/>
                <a:ea typeface="MS Mincho" pitchFamily="49" charset="-128"/>
                <a:cs typeface="Times New Roman" pitchFamily="18" charset="0"/>
              </a:rPr>
              <a:t> ismered képességeidet és így ki tudod aknázni a bennük rejlő lehetőségeket,</a:t>
            </a:r>
            <a:endParaRPr kumimoji="0" lang="hu-H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hu-HU" sz="1200" b="0" i="0" u="none" strike="noStrike" cap="none" normalizeH="0" baseline="0" dirty="0" smtClean="0">
                <a:ln>
                  <a:noFill/>
                </a:ln>
                <a:solidFill>
                  <a:srgbClr val="141412"/>
                </a:solidFill>
                <a:effectLst/>
                <a:latin typeface="Times New Roman" pitchFamily="18" charset="0"/>
                <a:ea typeface="MS Mincho" pitchFamily="49" charset="-128"/>
                <a:cs typeface="Times New Roman" pitchFamily="18" charset="0"/>
              </a:rPr>
              <a:t> ismered saját határaidat, ezért reális célokat tudsz kitűzni magad elé,</a:t>
            </a:r>
            <a:endParaRPr kumimoji="0" lang="hu-H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hu-HU" sz="1200" b="0" i="0" u="none" strike="noStrike" cap="none" normalizeH="0" baseline="0" dirty="0" smtClean="0">
                <a:ln>
                  <a:noFill/>
                </a:ln>
                <a:solidFill>
                  <a:srgbClr val="141412"/>
                </a:solidFill>
                <a:effectLst/>
                <a:latin typeface="Times New Roman" pitchFamily="18" charset="0"/>
                <a:ea typeface="MS Mincho" pitchFamily="49" charset="-128"/>
                <a:cs typeface="Times New Roman" pitchFamily="18" charset="0"/>
              </a:rPr>
              <a:t> tudatában vagy saját motiváló erőidnek, amelyek energiát adhatnak számodra a cél felé vezető úton akkor is, amikor nehézségekkel szembesülsz,</a:t>
            </a:r>
            <a:endParaRPr kumimoji="0" lang="hu-H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hu-HU" sz="1200" b="0" i="0" u="none" strike="noStrike" cap="none" normalizeH="0" baseline="0" dirty="0" smtClean="0">
                <a:ln>
                  <a:noFill/>
                </a:ln>
                <a:solidFill>
                  <a:srgbClr val="141412"/>
                </a:solidFill>
                <a:effectLst/>
                <a:latin typeface="Times New Roman" pitchFamily="18" charset="0"/>
                <a:ea typeface="MS Mincho" pitchFamily="49" charset="-128"/>
                <a:cs typeface="Times New Roman" pitchFamily="18" charset="0"/>
              </a:rPr>
              <a:t> </a:t>
            </a:r>
            <a:r>
              <a:rPr kumimoji="0" lang="hu-HU" sz="1200" b="0" i="0" u="none" strike="noStrike" cap="none" normalizeH="0" baseline="0" dirty="0" err="1" smtClean="0">
                <a:ln>
                  <a:noFill/>
                </a:ln>
                <a:solidFill>
                  <a:srgbClr val="141412"/>
                </a:solidFill>
                <a:effectLst/>
                <a:latin typeface="Times New Roman" pitchFamily="18" charset="0"/>
                <a:ea typeface="MS Mincho" pitchFamily="49" charset="-128"/>
                <a:cs typeface="Times New Roman" pitchFamily="18" charset="0"/>
              </a:rPr>
              <a:t>tisztban</a:t>
            </a:r>
            <a:r>
              <a:rPr kumimoji="0" lang="hu-HU" sz="1200" b="0" i="0" u="none" strike="noStrike" cap="none" normalizeH="0" baseline="0" dirty="0" smtClean="0">
                <a:ln>
                  <a:noFill/>
                </a:ln>
                <a:solidFill>
                  <a:srgbClr val="141412"/>
                </a:solidFill>
                <a:effectLst/>
                <a:latin typeface="Times New Roman" pitchFamily="18" charset="0"/>
                <a:ea typeface="MS Mincho" pitchFamily="49" charset="-128"/>
                <a:cs typeface="Times New Roman" pitchFamily="18" charset="0"/>
              </a:rPr>
              <a:t> vagy azzal, hogy milyen hatást gyakorolsz másokra, ezért úgy tudsz kapcsolatokat építeni és fenntartani, hogy az mindenki javát szolgálja,</a:t>
            </a:r>
            <a:endParaRPr kumimoji="0" lang="hu-H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hu-HU" sz="1200" b="0" i="0" u="none" strike="noStrike" cap="none" normalizeH="0" baseline="0" dirty="0" smtClean="0">
                <a:ln>
                  <a:noFill/>
                </a:ln>
                <a:solidFill>
                  <a:srgbClr val="141412"/>
                </a:solidFill>
                <a:effectLst/>
                <a:latin typeface="Times New Roman" pitchFamily="18" charset="0"/>
                <a:ea typeface="MS Mincho" pitchFamily="49" charset="-128"/>
                <a:cs typeface="Times New Roman" pitchFamily="18" charset="0"/>
              </a:rPr>
              <a:t> képes vagy érzéseidet, érzelmeidet azonosítani, és így az érzelmileg felfokozott helyzeteket megfelelő módon kezelni,</a:t>
            </a:r>
            <a:endParaRPr kumimoji="0" lang="hu-H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hu-HU" sz="1200" b="0" i="0" u="none" strike="noStrike" cap="none" normalizeH="0" baseline="0" dirty="0" smtClean="0">
                <a:ln>
                  <a:noFill/>
                </a:ln>
                <a:solidFill>
                  <a:srgbClr val="141412"/>
                </a:solidFill>
                <a:effectLst/>
                <a:latin typeface="Times New Roman" pitchFamily="18" charset="0"/>
                <a:ea typeface="MS Mincho" pitchFamily="49" charset="-128"/>
                <a:cs typeface="Times New Roman" pitchFamily="18" charset="0"/>
              </a:rPr>
              <a:t> szembe tudsz nézni félelmeiddel, ezáltal nem rettensz meg a kihívásoktól,</a:t>
            </a:r>
            <a:endParaRPr kumimoji="0" lang="hu-H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hu-HU" sz="1200" b="0" i="0" u="none" strike="noStrike" cap="none" normalizeH="0" baseline="0" dirty="0" smtClean="0">
                <a:ln>
                  <a:noFill/>
                </a:ln>
                <a:solidFill>
                  <a:srgbClr val="141412"/>
                </a:solidFill>
                <a:effectLst/>
                <a:latin typeface="Times New Roman" pitchFamily="18" charset="0"/>
                <a:ea typeface="MS Mincho" pitchFamily="49" charset="-128"/>
                <a:cs typeface="Times New Roman" pitchFamily="18" charset="0"/>
              </a:rPr>
              <a:t> képes vagy önmagadat szeretettel elfogadni, és bizalommal teli, meghitt kapcsolatokat kialakítani.</a:t>
            </a:r>
            <a:endParaRPr kumimoji="0" lang="hu-H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Szövegdoboz 12"/>
          <p:cNvSpPr txBox="1"/>
          <p:nvPr/>
        </p:nvSpPr>
        <p:spPr>
          <a:xfrm>
            <a:off x="2411760" y="4941168"/>
            <a:ext cx="4392488" cy="369332"/>
          </a:xfrm>
          <a:prstGeom prst="rect">
            <a:avLst/>
          </a:prstGeom>
          <a:noFill/>
        </p:spPr>
        <p:txBody>
          <a:bodyPr wrap="square" rtlCol="0">
            <a:spAutoFit/>
          </a:bodyPr>
          <a:lstStyle/>
          <a:p>
            <a:r>
              <a:rPr lang="hu-HU" dirty="0" smtClean="0"/>
              <a:t>Mi a pszichológiai immunrendszer?</a:t>
            </a:r>
            <a:endParaRPr lang="hu-H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
        <p:nvSpPr>
          <p:cNvPr id="11" name="Téglalap 10"/>
          <p:cNvSpPr/>
          <p:nvPr/>
        </p:nvSpPr>
        <p:spPr>
          <a:xfrm>
            <a:off x="395536" y="1628801"/>
            <a:ext cx="8568952" cy="1754326"/>
          </a:xfrm>
          <a:prstGeom prst="rect">
            <a:avLst/>
          </a:prstGeom>
        </p:spPr>
        <p:txBody>
          <a:bodyPr wrap="square">
            <a:spAutoFit/>
          </a:bodyPr>
          <a:lstStyle/>
          <a:p>
            <a:endParaRPr lang="hu-HU" b="1" dirty="0" smtClean="0"/>
          </a:p>
          <a:p>
            <a:endParaRPr lang="hu-HU" b="1" dirty="0" smtClean="0"/>
          </a:p>
          <a:p>
            <a:endParaRPr lang="hu-HU" b="1" dirty="0" smtClean="0"/>
          </a:p>
          <a:p>
            <a:endParaRPr lang="hu-HU" b="1" dirty="0" smtClean="0"/>
          </a:p>
          <a:p>
            <a:endParaRPr lang="hu-HU" b="1" dirty="0" smtClean="0"/>
          </a:p>
          <a:p>
            <a:endParaRPr lang="hu-HU" dirty="0"/>
          </a:p>
        </p:txBody>
      </p:sp>
      <p:pic>
        <p:nvPicPr>
          <p:cNvPr id="12" name="Picture 2" descr="Hand Symbol Silhouette Szabad kép - Public Domain Pictures"/>
          <p:cNvPicPr>
            <a:picLocks noChangeAspect="1" noChangeArrowheads="1"/>
          </p:cNvPicPr>
          <p:nvPr/>
        </p:nvPicPr>
        <p:blipFill>
          <a:blip r:embed="rId9" cstate="print"/>
          <a:srcRect/>
          <a:stretch>
            <a:fillRect/>
          </a:stretch>
        </p:blipFill>
        <p:spPr bwMode="auto">
          <a:xfrm>
            <a:off x="395536" y="1052736"/>
            <a:ext cx="4090022" cy="4090023"/>
          </a:xfrm>
          <a:prstGeom prst="rect">
            <a:avLst/>
          </a:prstGeom>
          <a:noFill/>
        </p:spPr>
      </p:pic>
      <p:pic>
        <p:nvPicPr>
          <p:cNvPr id="14" name="Picture 4" descr="Hand Symbol Silhouette Szabad kép - Public Domain Pictures"/>
          <p:cNvPicPr>
            <a:picLocks noChangeAspect="1" noChangeArrowheads="1"/>
          </p:cNvPicPr>
          <p:nvPr/>
        </p:nvPicPr>
        <p:blipFill>
          <a:blip r:embed="rId9" cstate="print"/>
          <a:srcRect/>
          <a:stretch>
            <a:fillRect/>
          </a:stretch>
        </p:blipFill>
        <p:spPr bwMode="auto">
          <a:xfrm flipH="1">
            <a:off x="4572000" y="1124744"/>
            <a:ext cx="4032448" cy="4032449"/>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
        <p:nvSpPr>
          <p:cNvPr id="11" name="Téglalap 10"/>
          <p:cNvSpPr/>
          <p:nvPr/>
        </p:nvSpPr>
        <p:spPr>
          <a:xfrm>
            <a:off x="395536" y="1628801"/>
            <a:ext cx="8568952" cy="1754326"/>
          </a:xfrm>
          <a:prstGeom prst="rect">
            <a:avLst/>
          </a:prstGeom>
        </p:spPr>
        <p:txBody>
          <a:bodyPr wrap="square">
            <a:spAutoFit/>
          </a:bodyPr>
          <a:lstStyle/>
          <a:p>
            <a:endParaRPr lang="hu-HU" b="1" dirty="0" smtClean="0"/>
          </a:p>
          <a:p>
            <a:endParaRPr lang="hu-HU" b="1" dirty="0" smtClean="0"/>
          </a:p>
          <a:p>
            <a:endParaRPr lang="hu-HU" b="1" dirty="0" smtClean="0"/>
          </a:p>
          <a:p>
            <a:endParaRPr lang="hu-HU" b="1" dirty="0" smtClean="0"/>
          </a:p>
          <a:p>
            <a:endParaRPr lang="hu-HU" b="1" dirty="0" smtClean="0"/>
          </a:p>
          <a:p>
            <a:endParaRPr lang="hu-HU" dirty="0"/>
          </a:p>
        </p:txBody>
      </p:sp>
      <p:sp>
        <p:nvSpPr>
          <p:cNvPr id="12" name="Téglalap 11"/>
          <p:cNvSpPr/>
          <p:nvPr/>
        </p:nvSpPr>
        <p:spPr>
          <a:xfrm>
            <a:off x="899592" y="1196753"/>
            <a:ext cx="3960440" cy="523220"/>
          </a:xfrm>
          <a:prstGeom prst="rect">
            <a:avLst/>
          </a:prstGeom>
        </p:spPr>
        <p:txBody>
          <a:bodyPr wrap="square">
            <a:spAutoFit/>
          </a:bodyPr>
          <a:lstStyle/>
          <a:p>
            <a:r>
              <a:rPr lang="hu-HU" sz="2800" dirty="0" smtClean="0"/>
              <a:t>Védekezés biztosítása</a:t>
            </a:r>
            <a:endParaRPr lang="hu-HU" sz="2800" dirty="0"/>
          </a:p>
        </p:txBody>
      </p:sp>
      <p:pic>
        <p:nvPicPr>
          <p:cNvPr id="13" name="Picture 2" descr="Amikor az önbizalom túl sok vagy túl kevés… 2. rész - Astronet.hu  Lélekgyógyászat, Test és Lélek"/>
          <p:cNvPicPr>
            <a:picLocks noChangeAspect="1" noChangeArrowheads="1"/>
          </p:cNvPicPr>
          <p:nvPr/>
        </p:nvPicPr>
        <p:blipFill>
          <a:blip r:embed="rId8" cstate="print"/>
          <a:srcRect/>
          <a:stretch>
            <a:fillRect/>
          </a:stretch>
        </p:blipFill>
        <p:spPr bwMode="auto">
          <a:xfrm>
            <a:off x="5004048" y="1484784"/>
            <a:ext cx="3240360" cy="3496447"/>
          </a:xfrm>
          <a:prstGeom prst="rect">
            <a:avLst/>
          </a:prstGeom>
          <a:noFill/>
        </p:spPr>
      </p:pic>
      <p:sp>
        <p:nvSpPr>
          <p:cNvPr id="14" name="Téglalap 13"/>
          <p:cNvSpPr/>
          <p:nvPr/>
        </p:nvSpPr>
        <p:spPr>
          <a:xfrm>
            <a:off x="827584" y="2060848"/>
            <a:ext cx="4572000" cy="1477328"/>
          </a:xfrm>
          <a:prstGeom prst="rect">
            <a:avLst/>
          </a:prstGeom>
        </p:spPr>
        <p:txBody>
          <a:bodyPr>
            <a:spAutoFit/>
          </a:bodyPr>
          <a:lstStyle/>
          <a:p>
            <a:r>
              <a:rPr lang="hu-HU" dirty="0" smtClean="0"/>
              <a:t>Optimizmus</a:t>
            </a:r>
          </a:p>
          <a:p>
            <a:r>
              <a:rPr lang="hu-HU" dirty="0" smtClean="0"/>
              <a:t>EQ</a:t>
            </a:r>
          </a:p>
          <a:p>
            <a:r>
              <a:rPr lang="hu-HU" dirty="0" err="1" smtClean="0"/>
              <a:t>Reziliencia</a:t>
            </a:r>
            <a:endParaRPr lang="hu-HU" dirty="0" smtClean="0"/>
          </a:p>
          <a:p>
            <a:r>
              <a:rPr lang="hu-HU" dirty="0" smtClean="0"/>
              <a:t>Önbizalom</a:t>
            </a:r>
          </a:p>
          <a:p>
            <a:r>
              <a:rPr lang="hu-HU" dirty="0" err="1" smtClean="0"/>
              <a:t>Éntudatosság</a:t>
            </a:r>
            <a:endParaRPr lang="hu-H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
        <p:nvSpPr>
          <p:cNvPr id="11" name="Téglalap 10"/>
          <p:cNvSpPr/>
          <p:nvPr/>
        </p:nvSpPr>
        <p:spPr>
          <a:xfrm>
            <a:off x="395536" y="1628801"/>
            <a:ext cx="8568952" cy="1754326"/>
          </a:xfrm>
          <a:prstGeom prst="rect">
            <a:avLst/>
          </a:prstGeom>
        </p:spPr>
        <p:txBody>
          <a:bodyPr wrap="square">
            <a:spAutoFit/>
          </a:bodyPr>
          <a:lstStyle/>
          <a:p>
            <a:endParaRPr lang="hu-HU" b="1" dirty="0" smtClean="0"/>
          </a:p>
          <a:p>
            <a:endParaRPr lang="hu-HU" b="1" dirty="0" smtClean="0"/>
          </a:p>
          <a:p>
            <a:endParaRPr lang="hu-HU" b="1" dirty="0" smtClean="0"/>
          </a:p>
          <a:p>
            <a:endParaRPr lang="hu-HU" b="1" dirty="0" smtClean="0"/>
          </a:p>
          <a:p>
            <a:endParaRPr lang="hu-HU" b="1" dirty="0" smtClean="0"/>
          </a:p>
          <a:p>
            <a:endParaRPr lang="hu-HU" dirty="0"/>
          </a:p>
        </p:txBody>
      </p:sp>
      <p:sp>
        <p:nvSpPr>
          <p:cNvPr id="15" name="Téglalap 14"/>
          <p:cNvSpPr/>
          <p:nvPr/>
        </p:nvSpPr>
        <p:spPr>
          <a:xfrm>
            <a:off x="899592" y="1124744"/>
            <a:ext cx="6552728" cy="369332"/>
          </a:xfrm>
          <a:prstGeom prst="rect">
            <a:avLst/>
          </a:prstGeom>
        </p:spPr>
        <p:txBody>
          <a:bodyPr wrap="square">
            <a:spAutoFit/>
          </a:bodyPr>
          <a:lstStyle/>
          <a:p>
            <a:r>
              <a:rPr lang="hu-HU" b="1" dirty="0" smtClean="0"/>
              <a:t>A te </a:t>
            </a:r>
            <a:r>
              <a:rPr lang="hu-HU" b="1" dirty="0" err="1" smtClean="0"/>
              <a:t>éntudatosságod</a:t>
            </a:r>
            <a:r>
              <a:rPr lang="hu-HU" b="1" dirty="0" smtClean="0"/>
              <a:t> mennyire működik hatékonyan?</a:t>
            </a:r>
            <a:endParaRPr lang="hu-HU" dirty="0"/>
          </a:p>
        </p:txBody>
      </p:sp>
      <p:sp>
        <p:nvSpPr>
          <p:cNvPr id="16" name="Téglalap 15"/>
          <p:cNvSpPr/>
          <p:nvPr/>
        </p:nvSpPr>
        <p:spPr>
          <a:xfrm>
            <a:off x="3321497" y="2644170"/>
            <a:ext cx="2501005" cy="1569660"/>
          </a:xfrm>
          <a:prstGeom prst="rect">
            <a:avLst/>
          </a:prstGeom>
        </p:spPr>
        <p:txBody>
          <a:bodyPr wrap="none">
            <a:spAutoFit/>
          </a:bodyPr>
          <a:lstStyle/>
          <a:p>
            <a:pPr algn="ctr"/>
            <a:r>
              <a:rPr lang="hu-HU" sz="9600" dirty="0" smtClean="0">
                <a:effectLst>
                  <a:reflection stA="45000" endPos="65000" dir="5400000" sy="-100000" algn="bl" rotWithShape="0"/>
                </a:effectLst>
              </a:rPr>
              <a:t>K L E</a:t>
            </a:r>
            <a:endParaRPr lang="hu-HU" sz="9600" dirty="0">
              <a:effectLst>
                <a:reflection stA="45000" endPos="65000" dir="5400000" sy="-100000" algn="bl" rotWithShape="0"/>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
        <p:nvSpPr>
          <p:cNvPr id="11" name="Téglalap 10"/>
          <p:cNvSpPr/>
          <p:nvPr/>
        </p:nvSpPr>
        <p:spPr>
          <a:xfrm>
            <a:off x="395536" y="1628801"/>
            <a:ext cx="8568952" cy="1754326"/>
          </a:xfrm>
          <a:prstGeom prst="rect">
            <a:avLst/>
          </a:prstGeom>
        </p:spPr>
        <p:txBody>
          <a:bodyPr wrap="square">
            <a:spAutoFit/>
          </a:bodyPr>
          <a:lstStyle/>
          <a:p>
            <a:endParaRPr lang="hu-HU" b="1" dirty="0" smtClean="0"/>
          </a:p>
          <a:p>
            <a:endParaRPr lang="hu-HU" b="1" dirty="0" smtClean="0"/>
          </a:p>
          <a:p>
            <a:endParaRPr lang="hu-HU" b="1" dirty="0" smtClean="0"/>
          </a:p>
          <a:p>
            <a:endParaRPr lang="hu-HU" b="1" dirty="0" smtClean="0"/>
          </a:p>
          <a:p>
            <a:endParaRPr lang="hu-HU" b="1" dirty="0" smtClean="0"/>
          </a:p>
          <a:p>
            <a:endParaRPr lang="hu-HU" dirty="0"/>
          </a:p>
        </p:txBody>
      </p:sp>
      <p:sp>
        <p:nvSpPr>
          <p:cNvPr id="12" name="Téglalap 11"/>
          <p:cNvSpPr/>
          <p:nvPr/>
        </p:nvSpPr>
        <p:spPr>
          <a:xfrm>
            <a:off x="611560" y="1124744"/>
            <a:ext cx="7992888" cy="3416320"/>
          </a:xfrm>
          <a:prstGeom prst="rect">
            <a:avLst/>
          </a:prstGeom>
        </p:spPr>
        <p:txBody>
          <a:bodyPr wrap="square">
            <a:spAutoFit/>
          </a:bodyPr>
          <a:lstStyle/>
          <a:p>
            <a:pPr algn="just">
              <a:buNone/>
            </a:pPr>
            <a:r>
              <a:rPr lang="hu-HU" sz="2400" b="1" dirty="0" err="1" smtClean="0"/>
              <a:t>Burnout</a:t>
            </a:r>
            <a:r>
              <a:rPr lang="hu-HU" sz="2400" b="1" dirty="0" smtClean="0"/>
              <a:t> - szindróma </a:t>
            </a:r>
            <a:r>
              <a:rPr lang="hu-HU" sz="2400" dirty="0" smtClean="0"/>
              <a:t>- egy égési reakció nem tartható fenn tovább az égéshez szükséges anyagok vagy feltételek kimerülése okán</a:t>
            </a:r>
          </a:p>
          <a:p>
            <a:pPr>
              <a:buNone/>
            </a:pPr>
            <a:endParaRPr lang="hu-HU" dirty="0" smtClean="0"/>
          </a:p>
          <a:p>
            <a:pPr>
              <a:buFont typeface="Arial" pitchFamily="34" charset="0"/>
              <a:buChar char="•"/>
            </a:pPr>
            <a:r>
              <a:rPr lang="hu-HU" dirty="0" smtClean="0"/>
              <a:t> negatív </a:t>
            </a:r>
            <a:r>
              <a:rPr lang="hu-HU" dirty="0" smtClean="0"/>
              <a:t>érzelmek átélésnek gyakorivá válása</a:t>
            </a:r>
          </a:p>
          <a:p>
            <a:pPr>
              <a:buFont typeface="Arial" pitchFamily="34" charset="0"/>
              <a:buChar char="•"/>
            </a:pPr>
            <a:r>
              <a:rPr lang="hu-HU" dirty="0" smtClean="0"/>
              <a:t> harag</a:t>
            </a:r>
            <a:r>
              <a:rPr lang="hu-HU" dirty="0" smtClean="0"/>
              <a:t>, düh, frusztráció</a:t>
            </a:r>
          </a:p>
          <a:p>
            <a:pPr>
              <a:buFont typeface="Arial" pitchFamily="34" charset="0"/>
              <a:buChar char="•"/>
            </a:pPr>
            <a:r>
              <a:rPr lang="hu-HU" dirty="0" smtClean="0"/>
              <a:t> indulatkezelési </a:t>
            </a:r>
            <a:r>
              <a:rPr lang="hu-HU" dirty="0" smtClean="0"/>
              <a:t>problémák</a:t>
            </a:r>
          </a:p>
          <a:p>
            <a:pPr>
              <a:buFont typeface="Arial" pitchFamily="34" charset="0"/>
              <a:buChar char="•"/>
            </a:pPr>
            <a:r>
              <a:rPr lang="hu-HU" dirty="0" smtClean="0"/>
              <a:t> szélsőséges </a:t>
            </a:r>
            <a:r>
              <a:rPr lang="hu-HU" dirty="0" smtClean="0"/>
              <a:t>érzelmi reakciók</a:t>
            </a:r>
          </a:p>
          <a:p>
            <a:pPr>
              <a:buFont typeface="Arial" pitchFamily="34" charset="0"/>
              <a:buChar char="•"/>
            </a:pPr>
            <a:r>
              <a:rPr lang="hu-HU" dirty="0" smtClean="0"/>
              <a:t> pesszimizmus</a:t>
            </a:r>
            <a:endParaRPr lang="hu-HU" dirty="0" smtClean="0"/>
          </a:p>
          <a:p>
            <a:pPr>
              <a:buFont typeface="Arial" pitchFamily="34" charset="0"/>
              <a:buChar char="•"/>
            </a:pPr>
            <a:r>
              <a:rPr lang="hu-HU" dirty="0" smtClean="0"/>
              <a:t> érzelmi </a:t>
            </a:r>
            <a:r>
              <a:rPr lang="hu-HU" dirty="0" smtClean="0"/>
              <a:t>kimerülés, tartósan fennálló negatív érzelmi állapot</a:t>
            </a:r>
          </a:p>
          <a:p>
            <a:pPr>
              <a:buFont typeface="Arial" pitchFamily="34" charset="0"/>
              <a:buChar char="•"/>
            </a:pPr>
            <a:r>
              <a:rPr lang="hu-HU" dirty="0" smtClean="0"/>
              <a:t> teljesítménycsökkenés</a:t>
            </a:r>
            <a:endParaRPr lang="hu-H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
        <p:nvSpPr>
          <p:cNvPr id="11" name="Téglalap 10"/>
          <p:cNvSpPr/>
          <p:nvPr/>
        </p:nvSpPr>
        <p:spPr>
          <a:xfrm>
            <a:off x="395536" y="1628801"/>
            <a:ext cx="8568952" cy="1754326"/>
          </a:xfrm>
          <a:prstGeom prst="rect">
            <a:avLst/>
          </a:prstGeom>
        </p:spPr>
        <p:txBody>
          <a:bodyPr wrap="square">
            <a:spAutoFit/>
          </a:bodyPr>
          <a:lstStyle/>
          <a:p>
            <a:endParaRPr lang="hu-HU" b="1" dirty="0" smtClean="0"/>
          </a:p>
          <a:p>
            <a:endParaRPr lang="hu-HU" b="1" dirty="0" smtClean="0"/>
          </a:p>
          <a:p>
            <a:endParaRPr lang="hu-HU" b="1" dirty="0" smtClean="0"/>
          </a:p>
          <a:p>
            <a:endParaRPr lang="hu-HU" b="1" dirty="0" smtClean="0"/>
          </a:p>
          <a:p>
            <a:endParaRPr lang="hu-HU" b="1" dirty="0" smtClean="0"/>
          </a:p>
          <a:p>
            <a:endParaRPr lang="hu-HU" dirty="0"/>
          </a:p>
        </p:txBody>
      </p:sp>
      <p:sp>
        <p:nvSpPr>
          <p:cNvPr id="12" name="Téglalap 11"/>
          <p:cNvSpPr/>
          <p:nvPr/>
        </p:nvSpPr>
        <p:spPr>
          <a:xfrm>
            <a:off x="611560" y="1124744"/>
            <a:ext cx="7992888" cy="646331"/>
          </a:xfrm>
          <a:prstGeom prst="rect">
            <a:avLst/>
          </a:prstGeom>
        </p:spPr>
        <p:txBody>
          <a:bodyPr wrap="square">
            <a:spAutoFit/>
          </a:bodyPr>
          <a:lstStyle/>
          <a:p>
            <a:pPr>
              <a:buNone/>
            </a:pPr>
            <a:endParaRPr lang="hu-HU" dirty="0" smtClean="0"/>
          </a:p>
          <a:p>
            <a:r>
              <a:rPr lang="hu-HU" dirty="0" smtClean="0"/>
              <a:t> </a:t>
            </a:r>
            <a:endParaRPr lang="hu-HU" dirty="0"/>
          </a:p>
        </p:txBody>
      </p:sp>
      <p:sp>
        <p:nvSpPr>
          <p:cNvPr id="10" name="Téglalap 9"/>
          <p:cNvSpPr/>
          <p:nvPr/>
        </p:nvSpPr>
        <p:spPr>
          <a:xfrm>
            <a:off x="395536" y="908720"/>
            <a:ext cx="8640960" cy="1200329"/>
          </a:xfrm>
          <a:prstGeom prst="rect">
            <a:avLst/>
          </a:prstGeom>
        </p:spPr>
        <p:txBody>
          <a:bodyPr wrap="square">
            <a:spAutoFit/>
          </a:bodyPr>
          <a:lstStyle/>
          <a:p>
            <a:pPr algn="just">
              <a:defRPr/>
            </a:pPr>
            <a:r>
              <a:rPr lang="hu-HU" b="1" dirty="0" smtClean="0"/>
              <a:t>Adott kilenc pont, egy négyzet négy sarka, oldalainak felezőpontjai és átlóinak metszéspontja. A feladat egyszerű: kösd össze négy egyenes vonallal mind a kilenc pontot úgy, hogy közben nem emeled fel a tollad. Szóval minden ponton haladj át, és ne szakítsd meg egyszer sem a vonalat.</a:t>
            </a:r>
            <a:endParaRPr lang="hu-HU" b="1" dirty="0" smtClean="0"/>
          </a:p>
        </p:txBody>
      </p:sp>
      <p:grpSp>
        <p:nvGrpSpPr>
          <p:cNvPr id="13" name="Csoportba foglalás 12">
            <a:extLst>
              <a:ext uri="{FF2B5EF4-FFF2-40B4-BE49-F238E27FC236}">
                <a16:creationId xmlns:a16="http://schemas.microsoft.com/office/drawing/2014/main" xmlns="" id="{DB670BED-79CC-BC45-964F-2875ED9926EA}"/>
              </a:ext>
            </a:extLst>
          </p:cNvPr>
          <p:cNvGrpSpPr/>
          <p:nvPr/>
        </p:nvGrpSpPr>
        <p:grpSpPr>
          <a:xfrm>
            <a:off x="1115616" y="2564904"/>
            <a:ext cx="3913632" cy="2950464"/>
            <a:chOff x="4151376" y="3133344"/>
            <a:chExt cx="3913632" cy="2950464"/>
          </a:xfrm>
        </p:grpSpPr>
        <p:sp>
          <p:nvSpPr>
            <p:cNvPr id="14" name="Ellipszis 13">
              <a:extLst>
                <a:ext uri="{FF2B5EF4-FFF2-40B4-BE49-F238E27FC236}">
                  <a16:creationId xmlns:a16="http://schemas.microsoft.com/office/drawing/2014/main" xmlns="" id="{58AD7C00-930F-CE4F-BD16-3A8EB0E8FDFE}"/>
                </a:ext>
              </a:extLst>
            </p:cNvPr>
            <p:cNvSpPr/>
            <p:nvPr/>
          </p:nvSpPr>
          <p:spPr>
            <a:xfrm>
              <a:off x="5852160" y="5462016"/>
              <a:ext cx="585216" cy="6217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5" name="Ellipszis 14">
              <a:extLst>
                <a:ext uri="{FF2B5EF4-FFF2-40B4-BE49-F238E27FC236}">
                  <a16:creationId xmlns:a16="http://schemas.microsoft.com/office/drawing/2014/main" xmlns="" id="{5374189B-4B6D-624C-9DA2-3B52411B19D6}"/>
                </a:ext>
              </a:extLst>
            </p:cNvPr>
            <p:cNvSpPr/>
            <p:nvPr/>
          </p:nvSpPr>
          <p:spPr>
            <a:xfrm>
              <a:off x="4169664" y="5437632"/>
              <a:ext cx="585216" cy="6217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6" name="Ellipszis 15">
              <a:extLst>
                <a:ext uri="{FF2B5EF4-FFF2-40B4-BE49-F238E27FC236}">
                  <a16:creationId xmlns:a16="http://schemas.microsoft.com/office/drawing/2014/main" xmlns="" id="{70F90636-E709-6645-BC62-2E391FA305CB}"/>
                </a:ext>
              </a:extLst>
            </p:cNvPr>
            <p:cNvSpPr/>
            <p:nvPr/>
          </p:nvSpPr>
          <p:spPr>
            <a:xfrm>
              <a:off x="4169664" y="4230624"/>
              <a:ext cx="585216" cy="6217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7" name="Ellipszis 16">
              <a:extLst>
                <a:ext uri="{FF2B5EF4-FFF2-40B4-BE49-F238E27FC236}">
                  <a16:creationId xmlns:a16="http://schemas.microsoft.com/office/drawing/2014/main" xmlns="" id="{64382C95-79FE-DF4C-B2D7-B98DA97A3690}"/>
                </a:ext>
              </a:extLst>
            </p:cNvPr>
            <p:cNvSpPr/>
            <p:nvPr/>
          </p:nvSpPr>
          <p:spPr>
            <a:xfrm>
              <a:off x="5852160" y="4230624"/>
              <a:ext cx="585216" cy="6217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8" name="Ellipszis 17">
              <a:extLst>
                <a:ext uri="{FF2B5EF4-FFF2-40B4-BE49-F238E27FC236}">
                  <a16:creationId xmlns:a16="http://schemas.microsoft.com/office/drawing/2014/main" xmlns="" id="{A8B567B0-7D1B-6341-A40C-C8BF1AC12B37}"/>
                </a:ext>
              </a:extLst>
            </p:cNvPr>
            <p:cNvSpPr/>
            <p:nvPr/>
          </p:nvSpPr>
          <p:spPr>
            <a:xfrm>
              <a:off x="4151376" y="3133344"/>
              <a:ext cx="585216" cy="6217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9" name="Ellipszis 18">
              <a:extLst>
                <a:ext uri="{FF2B5EF4-FFF2-40B4-BE49-F238E27FC236}">
                  <a16:creationId xmlns:a16="http://schemas.microsoft.com/office/drawing/2014/main" xmlns="" id="{6EAB602E-4FF4-1D40-B65E-0593A666F805}"/>
                </a:ext>
              </a:extLst>
            </p:cNvPr>
            <p:cNvSpPr/>
            <p:nvPr/>
          </p:nvSpPr>
          <p:spPr>
            <a:xfrm>
              <a:off x="5815584" y="3133344"/>
              <a:ext cx="585216" cy="6217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0" name="Ellipszis 19">
              <a:extLst>
                <a:ext uri="{FF2B5EF4-FFF2-40B4-BE49-F238E27FC236}">
                  <a16:creationId xmlns:a16="http://schemas.microsoft.com/office/drawing/2014/main" xmlns="" id="{EA3C952D-5EEB-DC4E-B902-04E38C3253A3}"/>
                </a:ext>
              </a:extLst>
            </p:cNvPr>
            <p:cNvSpPr/>
            <p:nvPr/>
          </p:nvSpPr>
          <p:spPr>
            <a:xfrm>
              <a:off x="7479792" y="3157728"/>
              <a:ext cx="585216" cy="6217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1" name="Ellipszis 20">
              <a:extLst>
                <a:ext uri="{FF2B5EF4-FFF2-40B4-BE49-F238E27FC236}">
                  <a16:creationId xmlns:a16="http://schemas.microsoft.com/office/drawing/2014/main" xmlns="" id="{5FF0A3B4-9C6E-DB42-980C-21AEA359B0EF}"/>
                </a:ext>
              </a:extLst>
            </p:cNvPr>
            <p:cNvSpPr/>
            <p:nvPr/>
          </p:nvSpPr>
          <p:spPr>
            <a:xfrm>
              <a:off x="7479792" y="4303776"/>
              <a:ext cx="585216" cy="6217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2" name="Ellipszis 21">
              <a:extLst>
                <a:ext uri="{FF2B5EF4-FFF2-40B4-BE49-F238E27FC236}">
                  <a16:creationId xmlns:a16="http://schemas.microsoft.com/office/drawing/2014/main" xmlns="" id="{645B69AC-1522-5141-A82E-3DA65C50A6AD}"/>
                </a:ext>
              </a:extLst>
            </p:cNvPr>
            <p:cNvSpPr/>
            <p:nvPr/>
          </p:nvSpPr>
          <p:spPr>
            <a:xfrm>
              <a:off x="7479792" y="5462016"/>
              <a:ext cx="585216" cy="6217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grpSp>
      <p:sp>
        <p:nvSpPr>
          <p:cNvPr id="23" name="Téglalap 22"/>
          <p:cNvSpPr/>
          <p:nvPr/>
        </p:nvSpPr>
        <p:spPr>
          <a:xfrm>
            <a:off x="5436096" y="3356992"/>
            <a:ext cx="3491880" cy="1200329"/>
          </a:xfrm>
          <a:prstGeom prst="rect">
            <a:avLst/>
          </a:prstGeom>
        </p:spPr>
        <p:txBody>
          <a:bodyPr wrap="square">
            <a:spAutoFit/>
          </a:bodyPr>
          <a:lstStyle/>
          <a:p>
            <a:pPr algn="ctr"/>
            <a:r>
              <a:rPr lang="hu-HU" b="1" i="1" dirty="0" smtClean="0"/>
              <a:t>Az önmagunkkal töltött idő során felfrissül az agyunk és a problémákat is más szemmel tudjuk nézni.</a:t>
            </a:r>
            <a:endParaRPr lang="hu-HU"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
        <p:nvSpPr>
          <p:cNvPr id="11" name="Téglalap 10"/>
          <p:cNvSpPr/>
          <p:nvPr/>
        </p:nvSpPr>
        <p:spPr>
          <a:xfrm>
            <a:off x="395536" y="1628801"/>
            <a:ext cx="8568952" cy="1754326"/>
          </a:xfrm>
          <a:prstGeom prst="rect">
            <a:avLst/>
          </a:prstGeom>
        </p:spPr>
        <p:txBody>
          <a:bodyPr wrap="square">
            <a:spAutoFit/>
          </a:bodyPr>
          <a:lstStyle/>
          <a:p>
            <a:endParaRPr lang="hu-HU" b="1" dirty="0" smtClean="0"/>
          </a:p>
          <a:p>
            <a:endParaRPr lang="hu-HU" b="1" dirty="0" smtClean="0"/>
          </a:p>
          <a:p>
            <a:endParaRPr lang="hu-HU" b="1" dirty="0" smtClean="0"/>
          </a:p>
          <a:p>
            <a:endParaRPr lang="hu-HU" b="1" dirty="0" smtClean="0"/>
          </a:p>
          <a:p>
            <a:endParaRPr lang="hu-HU" b="1" dirty="0" smtClean="0"/>
          </a:p>
          <a:p>
            <a:endParaRPr lang="hu-HU" dirty="0"/>
          </a:p>
        </p:txBody>
      </p:sp>
      <p:sp>
        <p:nvSpPr>
          <p:cNvPr id="12" name="Téglalap 11"/>
          <p:cNvSpPr/>
          <p:nvPr/>
        </p:nvSpPr>
        <p:spPr>
          <a:xfrm>
            <a:off x="611560" y="1124744"/>
            <a:ext cx="7992888" cy="646331"/>
          </a:xfrm>
          <a:prstGeom prst="rect">
            <a:avLst/>
          </a:prstGeom>
        </p:spPr>
        <p:txBody>
          <a:bodyPr wrap="square">
            <a:spAutoFit/>
          </a:bodyPr>
          <a:lstStyle/>
          <a:p>
            <a:pPr>
              <a:buNone/>
            </a:pPr>
            <a:endParaRPr lang="hu-HU" dirty="0" smtClean="0"/>
          </a:p>
          <a:p>
            <a:r>
              <a:rPr lang="hu-HU" dirty="0" smtClean="0"/>
              <a:t> </a:t>
            </a:r>
            <a:endParaRPr lang="hu-HU" dirty="0"/>
          </a:p>
        </p:txBody>
      </p:sp>
      <p:sp>
        <p:nvSpPr>
          <p:cNvPr id="24" name="Téglalap 23"/>
          <p:cNvSpPr/>
          <p:nvPr/>
        </p:nvSpPr>
        <p:spPr>
          <a:xfrm>
            <a:off x="755576" y="1052737"/>
            <a:ext cx="7920880" cy="3016210"/>
          </a:xfrm>
          <a:prstGeom prst="rect">
            <a:avLst/>
          </a:prstGeom>
        </p:spPr>
        <p:txBody>
          <a:bodyPr wrap="square">
            <a:spAutoFit/>
          </a:bodyPr>
          <a:lstStyle/>
          <a:p>
            <a:pPr>
              <a:buNone/>
            </a:pPr>
            <a:r>
              <a:rPr lang="hu-HU" sz="2800" b="1" dirty="0" smtClean="0"/>
              <a:t>Alkotás, mint ÉN idő</a:t>
            </a:r>
          </a:p>
          <a:p>
            <a:pPr algn="just">
              <a:buNone/>
            </a:pPr>
            <a:r>
              <a:rPr lang="hu-HU" dirty="0" smtClean="0"/>
              <a:t>Zenét fogunk hallgatni. </a:t>
            </a:r>
          </a:p>
          <a:p>
            <a:pPr algn="just">
              <a:buNone/>
            </a:pPr>
            <a:endParaRPr lang="hu-HU" dirty="0" smtClean="0"/>
          </a:p>
          <a:p>
            <a:pPr algn="just">
              <a:buNone/>
            </a:pPr>
            <a:r>
              <a:rPr lang="hu-HU" dirty="0" smtClean="0"/>
              <a:t>Először </a:t>
            </a:r>
            <a:r>
              <a:rPr lang="hu-HU" dirty="0" smtClean="0"/>
              <a:t>csukott szemmel hallgassátok meg a zenét. Ahogy hallgatjátok, figyeljétek meg, milyen érzéseitek lesznek a zene hatására. Milyen formák, színek jelennek meg előttetek? Hagyjátok, hogy a zene magával ragadjon titeket. Fessétek, rajzoljátok meg, hogy milyen érzéseket éreztetek a zene hatására. Ezeket milyen színekkel tudnátok kifejezni? </a:t>
            </a:r>
          </a:p>
          <a:p>
            <a:pPr algn="just">
              <a:buNone/>
            </a:pPr>
            <a:endParaRPr lang="hu-HU" dirty="0" smtClean="0"/>
          </a:p>
          <a:p>
            <a:pPr algn="just">
              <a:buNone/>
            </a:pPr>
            <a:r>
              <a:rPr lang="hu-HU" dirty="0" smtClean="0"/>
              <a:t>   </a:t>
            </a:r>
            <a:r>
              <a:rPr lang="hu-HU" dirty="0" err="1" smtClean="0"/>
              <a:t>Gothic</a:t>
            </a:r>
            <a:r>
              <a:rPr lang="hu-HU" dirty="0" smtClean="0"/>
              <a:t> </a:t>
            </a:r>
            <a:r>
              <a:rPr lang="hu-HU" dirty="0" err="1" smtClean="0"/>
              <a:t>Waltz</a:t>
            </a:r>
            <a:r>
              <a:rPr lang="hu-HU" dirty="0" smtClean="0"/>
              <a:t> Music - </a:t>
            </a:r>
            <a:r>
              <a:rPr lang="hu-HU" dirty="0" err="1" smtClean="0"/>
              <a:t>Enchanted</a:t>
            </a:r>
            <a:r>
              <a:rPr lang="hu-HU" dirty="0" smtClean="0"/>
              <a:t> </a:t>
            </a:r>
            <a:r>
              <a:rPr lang="hu-HU" dirty="0" err="1" smtClean="0"/>
              <a:t>Ballroom</a:t>
            </a:r>
            <a:endParaRPr lang="hu-H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
        <p:nvSpPr>
          <p:cNvPr id="11" name="Téglalap 10"/>
          <p:cNvSpPr/>
          <p:nvPr/>
        </p:nvSpPr>
        <p:spPr>
          <a:xfrm>
            <a:off x="395536" y="1628801"/>
            <a:ext cx="8568952" cy="923330"/>
          </a:xfrm>
          <a:prstGeom prst="rect">
            <a:avLst/>
          </a:prstGeom>
        </p:spPr>
        <p:txBody>
          <a:bodyPr wrap="square">
            <a:spAutoFit/>
          </a:bodyPr>
          <a:lstStyle/>
          <a:p>
            <a:r>
              <a:rPr lang="hu-HU" b="1" dirty="0" smtClean="0"/>
              <a:t>Autogén tréningen alapuló relaxáció </a:t>
            </a:r>
            <a:br>
              <a:rPr lang="hu-HU" b="1" dirty="0" smtClean="0"/>
            </a:br>
            <a:endParaRPr lang="hu-HU" b="1" dirty="0" smtClean="0"/>
          </a:p>
          <a:p>
            <a:r>
              <a:rPr lang="hu-HU" b="1" dirty="0" smtClean="0"/>
              <a:t>Teljes </a:t>
            </a:r>
            <a:r>
              <a:rPr lang="hu-HU" b="1" dirty="0" smtClean="0"/>
              <a:t>gyakorlat</a:t>
            </a:r>
            <a:endParaRPr lang="hu-HU" dirty="0"/>
          </a:p>
        </p:txBody>
      </p:sp>
      <p:sp>
        <p:nvSpPr>
          <p:cNvPr id="12" name="Téglalap 11"/>
          <p:cNvSpPr/>
          <p:nvPr/>
        </p:nvSpPr>
        <p:spPr>
          <a:xfrm>
            <a:off x="611560" y="1124744"/>
            <a:ext cx="7992888" cy="646331"/>
          </a:xfrm>
          <a:prstGeom prst="rect">
            <a:avLst/>
          </a:prstGeom>
        </p:spPr>
        <p:txBody>
          <a:bodyPr wrap="square">
            <a:spAutoFit/>
          </a:bodyPr>
          <a:lstStyle/>
          <a:p>
            <a:pPr>
              <a:buNone/>
            </a:pPr>
            <a:endParaRPr lang="hu-HU" dirty="0" smtClean="0"/>
          </a:p>
          <a:p>
            <a:r>
              <a:rPr lang="hu-HU" dirty="0" smtClean="0"/>
              <a:t> </a:t>
            </a:r>
            <a:endParaRPr lang="hu-H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
        <p:nvSpPr>
          <p:cNvPr id="12" name="Téglalap 11"/>
          <p:cNvSpPr/>
          <p:nvPr/>
        </p:nvSpPr>
        <p:spPr>
          <a:xfrm>
            <a:off x="611560" y="1124744"/>
            <a:ext cx="7992888" cy="646331"/>
          </a:xfrm>
          <a:prstGeom prst="rect">
            <a:avLst/>
          </a:prstGeom>
        </p:spPr>
        <p:txBody>
          <a:bodyPr wrap="square">
            <a:spAutoFit/>
          </a:bodyPr>
          <a:lstStyle/>
          <a:p>
            <a:pPr>
              <a:buNone/>
            </a:pPr>
            <a:endParaRPr lang="hu-HU" dirty="0" smtClean="0"/>
          </a:p>
          <a:p>
            <a:r>
              <a:rPr lang="hu-HU" dirty="0" smtClean="0"/>
              <a:t> </a:t>
            </a:r>
            <a:endParaRPr lang="hu-HU" dirty="0"/>
          </a:p>
        </p:txBody>
      </p:sp>
      <p:sp>
        <p:nvSpPr>
          <p:cNvPr id="10" name="Téglalap 9"/>
          <p:cNvSpPr/>
          <p:nvPr/>
        </p:nvSpPr>
        <p:spPr>
          <a:xfrm>
            <a:off x="899592" y="1124744"/>
            <a:ext cx="2065973" cy="369332"/>
          </a:xfrm>
          <a:prstGeom prst="rect">
            <a:avLst/>
          </a:prstGeom>
        </p:spPr>
        <p:txBody>
          <a:bodyPr wrap="square">
            <a:spAutoFit/>
          </a:bodyPr>
          <a:lstStyle/>
          <a:p>
            <a:r>
              <a:rPr lang="hu-HU" dirty="0" err="1" smtClean="0"/>
              <a:t>Zentangle</a:t>
            </a:r>
            <a:endParaRPr lang="hu-HU" dirty="0"/>
          </a:p>
        </p:txBody>
      </p:sp>
      <p:sp>
        <p:nvSpPr>
          <p:cNvPr id="13" name="Téglalap 12"/>
          <p:cNvSpPr/>
          <p:nvPr/>
        </p:nvSpPr>
        <p:spPr>
          <a:xfrm>
            <a:off x="539552" y="2060848"/>
            <a:ext cx="7992888" cy="2585323"/>
          </a:xfrm>
          <a:prstGeom prst="rect">
            <a:avLst/>
          </a:prstGeom>
        </p:spPr>
        <p:txBody>
          <a:bodyPr wrap="square">
            <a:spAutoFit/>
          </a:bodyPr>
          <a:lstStyle/>
          <a:p>
            <a:pPr algn="just">
              <a:buNone/>
            </a:pPr>
            <a:r>
              <a:rPr lang="hu-HU" dirty="0" smtClean="0"/>
              <a:t>A </a:t>
            </a:r>
            <a:r>
              <a:rPr lang="hu-HU" dirty="0" err="1" smtClean="0"/>
              <a:t>zentangle</a:t>
            </a:r>
            <a:r>
              <a:rPr lang="hu-HU" dirty="0" smtClean="0"/>
              <a:t> egy művészeti ág. A szóösszetétel a zen (a Buddhizmus egyik irányzata) és a </a:t>
            </a:r>
            <a:r>
              <a:rPr lang="hu-HU" dirty="0" err="1" smtClean="0"/>
              <a:t>tangle</a:t>
            </a:r>
            <a:r>
              <a:rPr lang="hu-HU" dirty="0" smtClean="0"/>
              <a:t> (kuszaság, összevisszaság) szavakból született. A kifejezés első tagja az elmélyedésre, elcsendesedésre utal, a második pedig különböző, ismétlődő mintázatok, díszítések szabálytalan, előre nem meghatározott sorrendű rajzolására.</a:t>
            </a:r>
          </a:p>
          <a:p>
            <a:pPr>
              <a:buNone/>
            </a:pPr>
            <a:endParaRPr lang="hu-HU" dirty="0" smtClean="0"/>
          </a:p>
          <a:p>
            <a:pPr algn="just">
              <a:buNone/>
            </a:pPr>
            <a:r>
              <a:rPr lang="hu-HU" dirty="0" smtClean="0"/>
              <a:t>Az ábrázolásmód aprólékos, általában fekete-fehér mintái újra és újra ismétlődnek; elkészítésük nagyfokú figyelmet, koncentrációt igényel, ugyanakkor a </a:t>
            </a:r>
            <a:r>
              <a:rPr lang="hu-HU" dirty="0" err="1" smtClean="0"/>
              <a:t>zentangle</a:t>
            </a:r>
            <a:r>
              <a:rPr lang="hu-HU" dirty="0" smtClean="0"/>
              <a:t> alkotás folyamata rendkívül nyugtató. Miközben papírra vetjük a firkákat, testünk-lelkünk egyaránt ellazul.</a:t>
            </a:r>
            <a:endParaRPr lang="hu-HU"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
        <p:nvSpPr>
          <p:cNvPr id="11" name="Téglalap 10"/>
          <p:cNvSpPr/>
          <p:nvPr/>
        </p:nvSpPr>
        <p:spPr>
          <a:xfrm>
            <a:off x="395536" y="1628801"/>
            <a:ext cx="8568952" cy="369332"/>
          </a:xfrm>
          <a:prstGeom prst="rect">
            <a:avLst/>
          </a:prstGeom>
        </p:spPr>
        <p:txBody>
          <a:bodyPr wrap="square">
            <a:spAutoFit/>
          </a:bodyPr>
          <a:lstStyle/>
          <a:p>
            <a:endParaRPr lang="hu-HU" dirty="0"/>
          </a:p>
        </p:txBody>
      </p:sp>
      <p:sp>
        <p:nvSpPr>
          <p:cNvPr id="12" name="Téglalap 11"/>
          <p:cNvSpPr/>
          <p:nvPr/>
        </p:nvSpPr>
        <p:spPr>
          <a:xfrm>
            <a:off x="611560" y="1124744"/>
            <a:ext cx="7992888" cy="369332"/>
          </a:xfrm>
          <a:prstGeom prst="rect">
            <a:avLst/>
          </a:prstGeom>
        </p:spPr>
        <p:txBody>
          <a:bodyPr wrap="square">
            <a:spAutoFit/>
          </a:bodyPr>
          <a:lstStyle/>
          <a:p>
            <a:pPr>
              <a:buNone/>
            </a:pPr>
            <a:r>
              <a:rPr lang="hu-HU" dirty="0" smtClean="0"/>
              <a:t>Köszönöm </a:t>
            </a:r>
            <a:r>
              <a:rPr lang="hu-HU" dirty="0" smtClean="0"/>
              <a:t>a figyelmet!</a:t>
            </a:r>
            <a:endParaRPr lang="hu-HU" dirty="0"/>
          </a:p>
        </p:txBody>
      </p:sp>
      <p:sp>
        <p:nvSpPr>
          <p:cNvPr id="10" name="Téglalap 9"/>
          <p:cNvSpPr/>
          <p:nvPr/>
        </p:nvSpPr>
        <p:spPr>
          <a:xfrm>
            <a:off x="1331640" y="2636912"/>
            <a:ext cx="5526360" cy="1200329"/>
          </a:xfrm>
          <a:prstGeom prst="rect">
            <a:avLst/>
          </a:prstGeom>
        </p:spPr>
        <p:txBody>
          <a:bodyPr wrap="square">
            <a:spAutoFit/>
          </a:bodyPr>
          <a:lstStyle/>
          <a:p>
            <a:r>
              <a:rPr lang="hu-HU" b="1" dirty="0" smtClean="0"/>
              <a:t>Pósa Kornél</a:t>
            </a:r>
            <a:r>
              <a:rPr lang="hu-HU" dirty="0" smtClean="0"/>
              <a:t>, segítő szakember, Váltó-sáv Alapítvány</a:t>
            </a:r>
          </a:p>
          <a:p>
            <a:r>
              <a:rPr lang="hu-HU" dirty="0" err="1" smtClean="0"/>
              <a:t>www.valtosav.hu</a:t>
            </a:r>
            <a:r>
              <a:rPr lang="hu-HU" dirty="0" smtClean="0"/>
              <a:t> </a:t>
            </a:r>
          </a:p>
          <a:p>
            <a:r>
              <a:rPr lang="hu-HU" dirty="0" err="1" smtClean="0">
                <a:hlinkClick r:id="rId9"/>
              </a:rPr>
              <a:t>kornel.posa</a:t>
            </a:r>
            <a:r>
              <a:rPr lang="hu-HU" dirty="0" smtClean="0">
                <a:hlinkClick r:id="rId9"/>
              </a:rPr>
              <a:t>@</a:t>
            </a:r>
            <a:r>
              <a:rPr lang="hu-HU" dirty="0" err="1" smtClean="0">
                <a:hlinkClick r:id="rId9"/>
              </a:rPr>
              <a:t>valtosav.hu</a:t>
            </a:r>
            <a:endParaRPr lang="hu-HU" dirty="0" smtClean="0"/>
          </a:p>
          <a:p>
            <a:r>
              <a:rPr lang="hu-HU" dirty="0" smtClean="0"/>
              <a:t>+36 70 424 9760</a:t>
            </a:r>
            <a:endParaRPr lang="hu-H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821</Words>
  <Application>Microsoft Office PowerPoint</Application>
  <PresentationFormat>Diavetítés a képernyőre (4:3 oldalarány)</PresentationFormat>
  <Paragraphs>160</Paragraphs>
  <Slides>12</Slides>
  <Notes>9</Notes>
  <HiddenSlides>0</HiddenSlides>
  <MMClips>0</MMClips>
  <ScaleCrop>false</ScaleCrop>
  <HeadingPairs>
    <vt:vector size="4" baseType="variant">
      <vt:variant>
        <vt:lpstr>Téma</vt:lpstr>
      </vt:variant>
      <vt:variant>
        <vt:i4>1</vt:i4>
      </vt:variant>
      <vt:variant>
        <vt:lpstr>Diacímek</vt:lpstr>
      </vt:variant>
      <vt:variant>
        <vt:i4>12</vt:i4>
      </vt:variant>
    </vt:vector>
  </HeadingPairs>
  <TitlesOfParts>
    <vt:vector size="13" baseType="lpstr">
      <vt:lpstr>Office-téma</vt:lpstr>
      <vt:lpstr>1. dia</vt:lpstr>
      <vt:lpstr>2. dia</vt:lpstr>
      <vt:lpstr>3. dia</vt:lpstr>
      <vt:lpstr>4. dia</vt:lpstr>
      <vt:lpstr>5. dia</vt:lpstr>
      <vt:lpstr>6. dia</vt:lpstr>
      <vt:lpstr>7. dia</vt:lpstr>
      <vt:lpstr>8. dia</vt:lpstr>
      <vt:lpstr>9. dia</vt:lpstr>
      <vt:lpstr>10. dia</vt:lpstr>
      <vt:lpstr>11. dia</vt:lpstr>
      <vt:lpstr>12. dia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Andras</dc:creator>
  <cp:lastModifiedBy>AMD-GT</cp:lastModifiedBy>
  <cp:revision>13</cp:revision>
  <dcterms:created xsi:type="dcterms:W3CDTF">2020-12-18T07:21:37Z</dcterms:created>
  <dcterms:modified xsi:type="dcterms:W3CDTF">2022-04-25T07:21:40Z</dcterms:modified>
</cp:coreProperties>
</file>