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304" r:id="rId4"/>
    <p:sldId id="312" r:id="rId5"/>
    <p:sldId id="295" r:id="rId6"/>
    <p:sldId id="300" r:id="rId7"/>
    <p:sldId id="301" r:id="rId8"/>
    <p:sldId id="313" r:id="rId9"/>
    <p:sldId id="302" r:id="rId10"/>
    <p:sldId id="309" r:id="rId11"/>
    <p:sldId id="310" r:id="rId12"/>
    <p:sldId id="311" r:id="rId13"/>
    <p:sldId id="276" r:id="rId14"/>
  </p:sldIdLst>
  <p:sldSz cx="9144000" cy="5143500" type="screen16x9"/>
  <p:notesSz cx="6858000" cy="9144000"/>
  <p:embeddedFontLst>
    <p:embeddedFont>
      <p:font typeface="Poppins" charset="-18"/>
      <p:regular r:id="rId16"/>
      <p:bold r:id="rId17"/>
      <p:italic r:id="rId18"/>
      <p:boldItalic r:id="rId19"/>
    </p:embeddedFont>
    <p:embeddedFont>
      <p:font typeface="Lato" charset="0"/>
      <p:regular r:id="rId20"/>
      <p:bold r:id="rId21"/>
      <p:italic r:id="rId22"/>
      <p:boldItalic r:id="rId23"/>
    </p:embeddedFont>
    <p:embeddedFont>
      <p:font typeface="Arial Black" pitchFamily="34" charset="0"/>
      <p:bold r:id="rId24"/>
    </p:embeddedFont>
    <p:embeddedFont>
      <p:font typeface="Andalus" pitchFamily="18" charset="-78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FDF469A1-E020-404F-AB14-1A87A173631B}">
  <a:tblStyle styleId="{FDF469A1-E020-404F-AB14-1A87A17363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-324" y="1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df8df91c3b_1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df8df91c3b_1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dfb0e7196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dfb0e7196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dfb0e7196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" name="Google Shape;790;gdfb0e7196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df6c266e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df6c266e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dfb0e7196e_0_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dfb0e7196e_0_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20000" y="2234525"/>
            <a:ext cx="5971500" cy="12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20000" y="3453000"/>
            <a:ext cx="5888700" cy="37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38157" y="-53431"/>
            <a:ext cx="2171488" cy="2234534"/>
          </a:xfrm>
          <a:custGeom>
            <a:avLst/>
            <a:gdLst/>
            <a:ahLst/>
            <a:cxnLst/>
            <a:rect l="l" t="t" r="r" b="b"/>
            <a:pathLst>
              <a:path w="56494" h="58138" extrusionOk="0">
                <a:moveTo>
                  <a:pt x="1" y="1"/>
                </a:moveTo>
                <a:lnTo>
                  <a:pt x="1" y="58138"/>
                </a:lnTo>
                <a:cubicBezTo>
                  <a:pt x="17412" y="49417"/>
                  <a:pt x="4200" y="34237"/>
                  <a:pt x="14036" y="31624"/>
                </a:cubicBezTo>
                <a:cubicBezTo>
                  <a:pt x="15683" y="31191"/>
                  <a:pt x="17638" y="31047"/>
                  <a:pt x="19780" y="31047"/>
                </a:cubicBezTo>
                <a:cubicBezTo>
                  <a:pt x="24014" y="31047"/>
                  <a:pt x="28977" y="31609"/>
                  <a:pt x="33728" y="31609"/>
                </a:cubicBezTo>
                <a:cubicBezTo>
                  <a:pt x="40923" y="31609"/>
                  <a:pt x="47632" y="30321"/>
                  <a:pt x="50591" y="23843"/>
                </a:cubicBezTo>
                <a:cubicBezTo>
                  <a:pt x="56493" y="10924"/>
                  <a:pt x="44513" y="1"/>
                  <a:pt x="44513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38157" y="-53431"/>
            <a:ext cx="2274193" cy="1813594"/>
          </a:xfrm>
          <a:custGeom>
            <a:avLst/>
            <a:gdLst/>
            <a:ahLst/>
            <a:cxnLst/>
            <a:rect l="l" t="t" r="r" b="b"/>
            <a:pathLst>
              <a:path w="59166" h="47186" fill="none" extrusionOk="0">
                <a:moveTo>
                  <a:pt x="55407" y="1"/>
                </a:moveTo>
                <a:cubicBezTo>
                  <a:pt x="57756" y="5257"/>
                  <a:pt x="59165" y="12568"/>
                  <a:pt x="54673" y="19791"/>
                </a:cubicBezTo>
                <a:cubicBezTo>
                  <a:pt x="46187" y="33415"/>
                  <a:pt x="23989" y="21758"/>
                  <a:pt x="12597" y="23226"/>
                </a:cubicBezTo>
                <a:cubicBezTo>
                  <a:pt x="2790" y="24518"/>
                  <a:pt x="10718" y="38641"/>
                  <a:pt x="1" y="47186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10800000" flipH="1">
            <a:off x="1329325" y="257350"/>
            <a:ext cx="97724" cy="136573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" name="Google Shape;15;p2"/>
          <p:cNvGrpSpPr/>
          <p:nvPr/>
        </p:nvGrpSpPr>
        <p:grpSpPr>
          <a:xfrm rot="10800000" flipH="1">
            <a:off x="204766" y="4654118"/>
            <a:ext cx="442045" cy="307966"/>
            <a:chOff x="476772" y="4975533"/>
            <a:chExt cx="188715" cy="131475"/>
          </a:xfrm>
        </p:grpSpPr>
        <p:sp>
          <p:nvSpPr>
            <p:cNvPr id="16" name="Google Shape;16;p2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32" name="Google Shape;32;p4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4"/>
          <p:cNvGrpSpPr/>
          <p:nvPr/>
        </p:nvGrpSpPr>
        <p:grpSpPr>
          <a:xfrm>
            <a:off x="-700418" y="-545250"/>
            <a:ext cx="1420413" cy="1579662"/>
            <a:chOff x="-700418" y="-545250"/>
            <a:chExt cx="1420413" cy="1579662"/>
          </a:xfrm>
        </p:grpSpPr>
        <p:sp>
          <p:nvSpPr>
            <p:cNvPr id="34" name="Google Shape;34;p4"/>
            <p:cNvSpPr/>
            <p:nvPr/>
          </p:nvSpPr>
          <p:spPr>
            <a:xfrm>
              <a:off x="-700418" y="-287825"/>
              <a:ext cx="1315455" cy="1322237"/>
            </a:xfrm>
            <a:custGeom>
              <a:avLst/>
              <a:gdLst/>
              <a:ahLst/>
              <a:cxnLst/>
              <a:rect l="l" t="t" r="r" b="b"/>
              <a:pathLst>
                <a:path w="32975" h="33145" extrusionOk="0">
                  <a:moveTo>
                    <a:pt x="24638" y="0"/>
                  </a:moveTo>
                  <a:cubicBezTo>
                    <a:pt x="21666" y="0"/>
                    <a:pt x="17662" y="2842"/>
                    <a:pt x="11922" y="6695"/>
                  </a:cubicBezTo>
                  <a:cubicBezTo>
                    <a:pt x="382" y="12773"/>
                    <a:pt x="1" y="18469"/>
                    <a:pt x="2262" y="23167"/>
                  </a:cubicBezTo>
                  <a:cubicBezTo>
                    <a:pt x="5326" y="29156"/>
                    <a:pt x="10941" y="33145"/>
                    <a:pt x="16424" y="33145"/>
                  </a:cubicBezTo>
                  <a:cubicBezTo>
                    <a:pt x="17875" y="33145"/>
                    <a:pt x="19318" y="32865"/>
                    <a:pt x="20701" y="32269"/>
                  </a:cubicBezTo>
                  <a:cubicBezTo>
                    <a:pt x="28364" y="29538"/>
                    <a:pt x="32974" y="17529"/>
                    <a:pt x="30654" y="8192"/>
                  </a:cubicBezTo>
                  <a:cubicBezTo>
                    <a:pt x="29141" y="2289"/>
                    <a:pt x="27305" y="0"/>
                    <a:pt x="246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-543075" y="-545250"/>
              <a:ext cx="1263069" cy="1579642"/>
            </a:xfrm>
            <a:custGeom>
              <a:avLst/>
              <a:gdLst/>
              <a:ahLst/>
              <a:cxnLst/>
              <a:rect l="l" t="t" r="r" b="b"/>
              <a:pathLst>
                <a:path w="32916" h="41166" fill="none" extrusionOk="0">
                  <a:moveTo>
                    <a:pt x="23402" y="37202"/>
                  </a:moveTo>
                  <a:cubicBezTo>
                    <a:pt x="30478" y="33150"/>
                    <a:pt x="32916" y="20524"/>
                    <a:pt x="29010" y="11745"/>
                  </a:cubicBezTo>
                  <a:cubicBezTo>
                    <a:pt x="23637" y="1"/>
                    <a:pt x="19732" y="4464"/>
                    <a:pt x="10277" y="13566"/>
                  </a:cubicBezTo>
                  <a:cubicBezTo>
                    <a:pt x="1" y="21552"/>
                    <a:pt x="588" y="27219"/>
                    <a:pt x="3671" y="31476"/>
                  </a:cubicBezTo>
                  <a:cubicBezTo>
                    <a:pt x="8809" y="38230"/>
                    <a:pt x="17412" y="41166"/>
                    <a:pt x="23402" y="37202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-183625" y="4045325"/>
            <a:ext cx="1807250" cy="1098175"/>
            <a:chOff x="-183625" y="4045325"/>
            <a:chExt cx="1807250" cy="1098175"/>
          </a:xfrm>
        </p:grpSpPr>
        <p:sp>
          <p:nvSpPr>
            <p:cNvPr id="37" name="Google Shape;37;p4"/>
            <p:cNvSpPr/>
            <p:nvPr/>
          </p:nvSpPr>
          <p:spPr>
            <a:xfrm>
              <a:off x="-183625" y="4123250"/>
              <a:ext cx="1667050" cy="1020250"/>
            </a:xfrm>
            <a:custGeom>
              <a:avLst/>
              <a:gdLst/>
              <a:ahLst/>
              <a:cxnLst/>
              <a:rect l="l" t="t" r="r" b="b"/>
              <a:pathLst>
                <a:path w="66682" h="40810" extrusionOk="0">
                  <a:moveTo>
                    <a:pt x="17413" y="1"/>
                  </a:moveTo>
                  <a:cubicBezTo>
                    <a:pt x="7499" y="1"/>
                    <a:pt x="1" y="5751"/>
                    <a:pt x="1" y="5751"/>
                  </a:cubicBezTo>
                  <a:lnTo>
                    <a:pt x="1" y="40809"/>
                  </a:lnTo>
                  <a:lnTo>
                    <a:pt x="66682" y="40809"/>
                  </a:lnTo>
                  <a:cubicBezTo>
                    <a:pt x="59811" y="29916"/>
                    <a:pt x="54996" y="36111"/>
                    <a:pt x="41518" y="31883"/>
                  </a:cubicBezTo>
                  <a:cubicBezTo>
                    <a:pt x="28012" y="27655"/>
                    <a:pt x="38700" y="5751"/>
                    <a:pt x="25223" y="1259"/>
                  </a:cubicBezTo>
                  <a:cubicBezTo>
                    <a:pt x="22521" y="360"/>
                    <a:pt x="19892" y="1"/>
                    <a:pt x="174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-183625" y="4045325"/>
              <a:ext cx="1807250" cy="1098175"/>
            </a:xfrm>
            <a:custGeom>
              <a:avLst/>
              <a:gdLst/>
              <a:ahLst/>
              <a:cxnLst/>
              <a:rect l="l" t="t" r="r" b="b"/>
              <a:pathLst>
                <a:path w="72290" h="43927" fill="none" extrusionOk="0">
                  <a:moveTo>
                    <a:pt x="1" y="2731"/>
                  </a:moveTo>
                  <a:cubicBezTo>
                    <a:pt x="5168" y="940"/>
                    <a:pt x="11511" y="1"/>
                    <a:pt x="18440" y="1674"/>
                  </a:cubicBezTo>
                  <a:cubicBezTo>
                    <a:pt x="35969" y="5902"/>
                    <a:pt x="24812" y="34706"/>
                    <a:pt x="42341" y="38612"/>
                  </a:cubicBezTo>
                  <a:cubicBezTo>
                    <a:pt x="58108" y="42135"/>
                    <a:pt x="64068" y="35705"/>
                    <a:pt x="72290" y="43926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9;p4"/>
          <p:cNvGrpSpPr/>
          <p:nvPr/>
        </p:nvGrpSpPr>
        <p:grpSpPr>
          <a:xfrm rot="10800000" flipH="1">
            <a:off x="8583941" y="182167"/>
            <a:ext cx="442045" cy="307966"/>
            <a:chOff x="476772" y="4975533"/>
            <a:chExt cx="188715" cy="131475"/>
          </a:xfrm>
        </p:grpSpPr>
        <p:sp>
          <p:nvSpPr>
            <p:cNvPr id="40" name="Google Shape;40;p4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oogle Shape;68;p7"/>
          <p:cNvGrpSpPr/>
          <p:nvPr/>
        </p:nvGrpSpPr>
        <p:grpSpPr>
          <a:xfrm>
            <a:off x="7693959" y="-120180"/>
            <a:ext cx="2078389" cy="2090094"/>
            <a:chOff x="7693959" y="-120180"/>
            <a:chExt cx="2078389" cy="2090094"/>
          </a:xfrm>
        </p:grpSpPr>
        <p:sp>
          <p:nvSpPr>
            <p:cNvPr id="69" name="Google Shape;69;p7"/>
            <p:cNvSpPr/>
            <p:nvPr/>
          </p:nvSpPr>
          <p:spPr>
            <a:xfrm flipH="1">
              <a:off x="8009329" y="-70050"/>
              <a:ext cx="1696515" cy="1745884"/>
            </a:xfrm>
            <a:custGeom>
              <a:avLst/>
              <a:gdLst/>
              <a:ahLst/>
              <a:cxnLst/>
              <a:rect l="l" t="t" r="r" b="b"/>
              <a:pathLst>
                <a:path w="56494" h="58138" extrusionOk="0">
                  <a:moveTo>
                    <a:pt x="1" y="1"/>
                  </a:moveTo>
                  <a:lnTo>
                    <a:pt x="1" y="58138"/>
                  </a:lnTo>
                  <a:cubicBezTo>
                    <a:pt x="17412" y="49417"/>
                    <a:pt x="4200" y="34237"/>
                    <a:pt x="14036" y="31624"/>
                  </a:cubicBezTo>
                  <a:cubicBezTo>
                    <a:pt x="15683" y="31191"/>
                    <a:pt x="17638" y="31047"/>
                    <a:pt x="19780" y="31047"/>
                  </a:cubicBezTo>
                  <a:cubicBezTo>
                    <a:pt x="24014" y="31047"/>
                    <a:pt x="28977" y="31609"/>
                    <a:pt x="33728" y="31609"/>
                  </a:cubicBezTo>
                  <a:cubicBezTo>
                    <a:pt x="40923" y="31609"/>
                    <a:pt x="47632" y="30321"/>
                    <a:pt x="50591" y="23843"/>
                  </a:cubicBezTo>
                  <a:cubicBezTo>
                    <a:pt x="56493" y="10924"/>
                    <a:pt x="44513" y="1"/>
                    <a:pt x="44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7"/>
            <p:cNvSpPr/>
            <p:nvPr/>
          </p:nvSpPr>
          <p:spPr>
            <a:xfrm flipH="1">
              <a:off x="7693959" y="-120180"/>
              <a:ext cx="2078389" cy="2090094"/>
            </a:xfrm>
            <a:custGeom>
              <a:avLst/>
              <a:gdLst/>
              <a:ahLst/>
              <a:cxnLst/>
              <a:rect l="l" t="t" r="r" b="b"/>
              <a:pathLst>
                <a:path w="67827" h="68209" fill="none" extrusionOk="0">
                  <a:moveTo>
                    <a:pt x="65888" y="1"/>
                  </a:moveTo>
                  <a:cubicBezTo>
                    <a:pt x="66534" y="3348"/>
                    <a:pt x="67826" y="14917"/>
                    <a:pt x="56786" y="22639"/>
                  </a:cubicBezTo>
                  <a:cubicBezTo>
                    <a:pt x="43750" y="31712"/>
                    <a:pt x="25663" y="17236"/>
                    <a:pt x="14916" y="25105"/>
                  </a:cubicBezTo>
                  <a:cubicBezTo>
                    <a:pt x="5168" y="32269"/>
                    <a:pt x="19174" y="54555"/>
                    <a:pt x="0" y="68208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" name="Google Shape;71;p7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73" name="Google Shape;73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subTitle" idx="1"/>
          </p:nvPr>
        </p:nvSpPr>
        <p:spPr>
          <a:xfrm>
            <a:off x="2882975" y="1989625"/>
            <a:ext cx="4951800" cy="1798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7"/>
          <p:cNvGrpSpPr/>
          <p:nvPr/>
        </p:nvGrpSpPr>
        <p:grpSpPr>
          <a:xfrm rot="10800000" flipH="1">
            <a:off x="145391" y="119660"/>
            <a:ext cx="442045" cy="307966"/>
            <a:chOff x="476772" y="4975533"/>
            <a:chExt cx="188715" cy="131475"/>
          </a:xfrm>
        </p:grpSpPr>
        <p:sp>
          <p:nvSpPr>
            <p:cNvPr id="76" name="Google Shape;76;p7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BLANK_10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52" name="Google Shape;152;p15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5"/>
          <p:cNvSpPr txBox="1">
            <a:spLocks noGrp="1"/>
          </p:cNvSpPr>
          <p:nvPr>
            <p:ph type="subTitle" idx="1"/>
          </p:nvPr>
        </p:nvSpPr>
        <p:spPr>
          <a:xfrm>
            <a:off x="720000" y="2412250"/>
            <a:ext cx="3568500" cy="6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title"/>
          </p:nvPr>
        </p:nvSpPr>
        <p:spPr>
          <a:xfrm>
            <a:off x="720000" y="1757425"/>
            <a:ext cx="356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5"/>
          <p:cNvSpPr/>
          <p:nvPr/>
        </p:nvSpPr>
        <p:spPr>
          <a:xfrm rot="5400000">
            <a:off x="102219" y="3264970"/>
            <a:ext cx="1808120" cy="2026150"/>
          </a:xfrm>
          <a:custGeom>
            <a:avLst/>
            <a:gdLst/>
            <a:ahLst/>
            <a:cxnLst/>
            <a:rect l="l" t="t" r="r" b="b"/>
            <a:pathLst>
              <a:path w="58930" h="66036" extrusionOk="0">
                <a:moveTo>
                  <a:pt x="58930" y="0"/>
                </a:moveTo>
                <a:cubicBezTo>
                  <a:pt x="58930" y="0"/>
                  <a:pt x="30713" y="10747"/>
                  <a:pt x="32240" y="32680"/>
                </a:cubicBezTo>
                <a:cubicBezTo>
                  <a:pt x="33737" y="54584"/>
                  <a:pt x="23842" y="56258"/>
                  <a:pt x="12773" y="57109"/>
                </a:cubicBezTo>
                <a:cubicBezTo>
                  <a:pt x="1704" y="57961"/>
                  <a:pt x="1" y="66035"/>
                  <a:pt x="1" y="66035"/>
                </a:cubicBezTo>
                <a:lnTo>
                  <a:pt x="58930" y="66035"/>
                </a:lnTo>
                <a:lnTo>
                  <a:pt x="5893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5"/>
          <p:cNvSpPr/>
          <p:nvPr/>
        </p:nvSpPr>
        <p:spPr>
          <a:xfrm rot="5400000">
            <a:off x="319808" y="3372659"/>
            <a:ext cx="1491016" cy="2138754"/>
          </a:xfrm>
          <a:custGeom>
            <a:avLst/>
            <a:gdLst/>
            <a:ahLst/>
            <a:cxnLst/>
            <a:rect l="l" t="t" r="r" b="b"/>
            <a:pathLst>
              <a:path w="48595" h="69706" fill="none" extrusionOk="0">
                <a:moveTo>
                  <a:pt x="48594" y="1"/>
                </a:moveTo>
                <a:cubicBezTo>
                  <a:pt x="41488" y="3994"/>
                  <a:pt x="34853" y="9514"/>
                  <a:pt x="30478" y="16444"/>
                </a:cubicBezTo>
                <a:cubicBezTo>
                  <a:pt x="25486" y="24342"/>
                  <a:pt x="25927" y="31271"/>
                  <a:pt x="27042" y="40109"/>
                </a:cubicBezTo>
                <a:cubicBezTo>
                  <a:pt x="27776" y="45864"/>
                  <a:pt x="27776" y="52676"/>
                  <a:pt x="23372" y="57080"/>
                </a:cubicBezTo>
                <a:cubicBezTo>
                  <a:pt x="19937" y="60545"/>
                  <a:pt x="14798" y="61631"/>
                  <a:pt x="10189" y="62600"/>
                </a:cubicBezTo>
                <a:cubicBezTo>
                  <a:pt x="3318" y="64039"/>
                  <a:pt x="998" y="67063"/>
                  <a:pt x="0" y="69706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5"/>
          <p:cNvSpPr/>
          <p:nvPr/>
        </p:nvSpPr>
        <p:spPr>
          <a:xfrm>
            <a:off x="-234425" y="-329925"/>
            <a:ext cx="3049502" cy="3066677"/>
          </a:xfrm>
          <a:custGeom>
            <a:avLst/>
            <a:gdLst/>
            <a:ahLst/>
            <a:cxnLst/>
            <a:rect l="l" t="t" r="r" b="b"/>
            <a:pathLst>
              <a:path w="67827" h="68209" fill="none" extrusionOk="0">
                <a:moveTo>
                  <a:pt x="65888" y="1"/>
                </a:moveTo>
                <a:cubicBezTo>
                  <a:pt x="66534" y="3348"/>
                  <a:pt x="67826" y="14917"/>
                  <a:pt x="56786" y="22639"/>
                </a:cubicBezTo>
                <a:cubicBezTo>
                  <a:pt x="43750" y="31712"/>
                  <a:pt x="25663" y="17236"/>
                  <a:pt x="14916" y="25105"/>
                </a:cubicBezTo>
                <a:cubicBezTo>
                  <a:pt x="5168" y="32269"/>
                  <a:pt x="19174" y="54555"/>
                  <a:pt x="0" y="68208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3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59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subTitle" idx="1"/>
          </p:nvPr>
        </p:nvSpPr>
        <p:spPr>
          <a:xfrm>
            <a:off x="720000" y="2218972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title" idx="2"/>
          </p:nvPr>
        </p:nvSpPr>
        <p:spPr>
          <a:xfrm>
            <a:off x="720000" y="1744177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7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subTitle" idx="3"/>
          </p:nvPr>
        </p:nvSpPr>
        <p:spPr>
          <a:xfrm>
            <a:off x="720000" y="3691075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17"/>
          <p:cNvSpPr txBox="1">
            <a:spLocks noGrp="1"/>
          </p:cNvSpPr>
          <p:nvPr>
            <p:ph type="title" idx="4"/>
          </p:nvPr>
        </p:nvSpPr>
        <p:spPr>
          <a:xfrm>
            <a:off x="720000" y="3216271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7"/>
          <p:cNvSpPr txBox="1">
            <a:spLocks noGrp="1"/>
          </p:cNvSpPr>
          <p:nvPr>
            <p:ph type="subTitle" idx="5"/>
          </p:nvPr>
        </p:nvSpPr>
        <p:spPr>
          <a:xfrm>
            <a:off x="3364650" y="2218972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7"/>
          <p:cNvSpPr txBox="1">
            <a:spLocks noGrp="1"/>
          </p:cNvSpPr>
          <p:nvPr>
            <p:ph type="title" idx="6"/>
          </p:nvPr>
        </p:nvSpPr>
        <p:spPr>
          <a:xfrm>
            <a:off x="3364650" y="1744177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17"/>
          <p:cNvSpPr txBox="1">
            <a:spLocks noGrp="1"/>
          </p:cNvSpPr>
          <p:nvPr>
            <p:ph type="subTitle" idx="7"/>
          </p:nvPr>
        </p:nvSpPr>
        <p:spPr>
          <a:xfrm>
            <a:off x="3364650" y="3691075"/>
            <a:ext cx="1960200" cy="64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17"/>
          <p:cNvSpPr txBox="1">
            <a:spLocks noGrp="1"/>
          </p:cNvSpPr>
          <p:nvPr>
            <p:ph type="title" idx="8"/>
          </p:nvPr>
        </p:nvSpPr>
        <p:spPr>
          <a:xfrm>
            <a:off x="3364650" y="3216271"/>
            <a:ext cx="1960200" cy="442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88" name="Google Shape;188;p17"/>
          <p:cNvGrpSpPr/>
          <p:nvPr/>
        </p:nvGrpSpPr>
        <p:grpSpPr>
          <a:xfrm>
            <a:off x="-403907" y="-168386"/>
            <a:ext cx="1431098" cy="864367"/>
            <a:chOff x="-403907" y="-168386"/>
            <a:chExt cx="1431098" cy="864367"/>
          </a:xfrm>
        </p:grpSpPr>
        <p:sp>
          <p:nvSpPr>
            <p:cNvPr id="189" name="Google Shape;189;p17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" name="Google Shape;191;p17"/>
          <p:cNvGrpSpPr/>
          <p:nvPr/>
        </p:nvGrpSpPr>
        <p:grpSpPr>
          <a:xfrm>
            <a:off x="-483343" y="4250150"/>
            <a:ext cx="1420413" cy="1579662"/>
            <a:chOff x="8175682" y="-249825"/>
            <a:chExt cx="1420413" cy="1579662"/>
          </a:xfrm>
        </p:grpSpPr>
        <p:sp>
          <p:nvSpPr>
            <p:cNvPr id="192" name="Google Shape;192;p17"/>
            <p:cNvSpPr/>
            <p:nvPr/>
          </p:nvSpPr>
          <p:spPr>
            <a:xfrm rot="10800000" flipH="1">
              <a:off x="8175682" y="-249825"/>
              <a:ext cx="1315455" cy="1322237"/>
            </a:xfrm>
            <a:custGeom>
              <a:avLst/>
              <a:gdLst/>
              <a:ahLst/>
              <a:cxnLst/>
              <a:rect l="l" t="t" r="r" b="b"/>
              <a:pathLst>
                <a:path w="32975" h="33145" extrusionOk="0">
                  <a:moveTo>
                    <a:pt x="24638" y="0"/>
                  </a:moveTo>
                  <a:cubicBezTo>
                    <a:pt x="21666" y="0"/>
                    <a:pt x="17662" y="2842"/>
                    <a:pt x="11922" y="6695"/>
                  </a:cubicBezTo>
                  <a:cubicBezTo>
                    <a:pt x="382" y="12773"/>
                    <a:pt x="1" y="18469"/>
                    <a:pt x="2262" y="23167"/>
                  </a:cubicBezTo>
                  <a:cubicBezTo>
                    <a:pt x="5326" y="29156"/>
                    <a:pt x="10941" y="33145"/>
                    <a:pt x="16424" y="33145"/>
                  </a:cubicBezTo>
                  <a:cubicBezTo>
                    <a:pt x="17875" y="33145"/>
                    <a:pt x="19318" y="32865"/>
                    <a:pt x="20701" y="32269"/>
                  </a:cubicBezTo>
                  <a:cubicBezTo>
                    <a:pt x="28364" y="29538"/>
                    <a:pt x="32974" y="17529"/>
                    <a:pt x="30654" y="8192"/>
                  </a:cubicBezTo>
                  <a:cubicBezTo>
                    <a:pt x="29141" y="2289"/>
                    <a:pt x="27305" y="0"/>
                    <a:pt x="246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 rot="10800000" flipH="1">
              <a:off x="8333025" y="-249805"/>
              <a:ext cx="1263069" cy="1579642"/>
            </a:xfrm>
            <a:custGeom>
              <a:avLst/>
              <a:gdLst/>
              <a:ahLst/>
              <a:cxnLst/>
              <a:rect l="l" t="t" r="r" b="b"/>
              <a:pathLst>
                <a:path w="32916" h="41166" fill="none" extrusionOk="0">
                  <a:moveTo>
                    <a:pt x="23402" y="37202"/>
                  </a:moveTo>
                  <a:cubicBezTo>
                    <a:pt x="30478" y="33150"/>
                    <a:pt x="32916" y="20524"/>
                    <a:pt x="29010" y="11745"/>
                  </a:cubicBezTo>
                  <a:cubicBezTo>
                    <a:pt x="23637" y="1"/>
                    <a:pt x="19732" y="4464"/>
                    <a:pt x="10277" y="13566"/>
                  </a:cubicBezTo>
                  <a:cubicBezTo>
                    <a:pt x="1" y="21552"/>
                    <a:pt x="588" y="27219"/>
                    <a:pt x="3671" y="31476"/>
                  </a:cubicBezTo>
                  <a:cubicBezTo>
                    <a:pt x="8809" y="38230"/>
                    <a:pt x="17412" y="41166"/>
                    <a:pt x="23402" y="37202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1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3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77" name="Google Shape;277;p23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23"/>
          <p:cNvGrpSpPr/>
          <p:nvPr/>
        </p:nvGrpSpPr>
        <p:grpSpPr>
          <a:xfrm>
            <a:off x="8098468" y="-176486"/>
            <a:ext cx="1431098" cy="864367"/>
            <a:chOff x="-403907" y="-168386"/>
            <a:chExt cx="1431098" cy="864367"/>
          </a:xfrm>
        </p:grpSpPr>
        <p:sp>
          <p:nvSpPr>
            <p:cNvPr id="279" name="Google Shape;279;p23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3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1" name="Google Shape;281;p23"/>
          <p:cNvGrpSpPr/>
          <p:nvPr/>
        </p:nvGrpSpPr>
        <p:grpSpPr>
          <a:xfrm>
            <a:off x="-183625" y="4045325"/>
            <a:ext cx="1807250" cy="1098175"/>
            <a:chOff x="-183625" y="4045325"/>
            <a:chExt cx="1807250" cy="1098175"/>
          </a:xfrm>
        </p:grpSpPr>
        <p:sp>
          <p:nvSpPr>
            <p:cNvPr id="282" name="Google Shape;282;p23"/>
            <p:cNvSpPr/>
            <p:nvPr/>
          </p:nvSpPr>
          <p:spPr>
            <a:xfrm>
              <a:off x="-183625" y="4123250"/>
              <a:ext cx="1667050" cy="1020250"/>
            </a:xfrm>
            <a:custGeom>
              <a:avLst/>
              <a:gdLst/>
              <a:ahLst/>
              <a:cxnLst/>
              <a:rect l="l" t="t" r="r" b="b"/>
              <a:pathLst>
                <a:path w="66682" h="40810" extrusionOk="0">
                  <a:moveTo>
                    <a:pt x="17413" y="1"/>
                  </a:moveTo>
                  <a:cubicBezTo>
                    <a:pt x="7499" y="1"/>
                    <a:pt x="1" y="5751"/>
                    <a:pt x="1" y="5751"/>
                  </a:cubicBezTo>
                  <a:lnTo>
                    <a:pt x="1" y="40809"/>
                  </a:lnTo>
                  <a:lnTo>
                    <a:pt x="66682" y="40809"/>
                  </a:lnTo>
                  <a:cubicBezTo>
                    <a:pt x="59811" y="29916"/>
                    <a:pt x="54996" y="36111"/>
                    <a:pt x="41518" y="31883"/>
                  </a:cubicBezTo>
                  <a:cubicBezTo>
                    <a:pt x="28012" y="27655"/>
                    <a:pt x="38700" y="5751"/>
                    <a:pt x="25223" y="1259"/>
                  </a:cubicBezTo>
                  <a:cubicBezTo>
                    <a:pt x="22521" y="360"/>
                    <a:pt x="19892" y="1"/>
                    <a:pt x="174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3"/>
            <p:cNvSpPr/>
            <p:nvPr/>
          </p:nvSpPr>
          <p:spPr>
            <a:xfrm>
              <a:off x="-183625" y="4045325"/>
              <a:ext cx="1807250" cy="1098175"/>
            </a:xfrm>
            <a:custGeom>
              <a:avLst/>
              <a:gdLst/>
              <a:ahLst/>
              <a:cxnLst/>
              <a:rect l="l" t="t" r="r" b="b"/>
              <a:pathLst>
                <a:path w="72290" h="43927" fill="none" extrusionOk="0">
                  <a:moveTo>
                    <a:pt x="1" y="2731"/>
                  </a:moveTo>
                  <a:cubicBezTo>
                    <a:pt x="5168" y="940"/>
                    <a:pt x="11511" y="1"/>
                    <a:pt x="18440" y="1674"/>
                  </a:cubicBezTo>
                  <a:cubicBezTo>
                    <a:pt x="35969" y="5902"/>
                    <a:pt x="24812" y="34706"/>
                    <a:pt x="42341" y="38612"/>
                  </a:cubicBezTo>
                  <a:cubicBezTo>
                    <a:pt x="58108" y="42135"/>
                    <a:pt x="64068" y="35705"/>
                    <a:pt x="72290" y="43926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4" name="Google Shape;284;p23"/>
          <p:cNvGrpSpPr/>
          <p:nvPr/>
        </p:nvGrpSpPr>
        <p:grpSpPr>
          <a:xfrm rot="10800000" flipH="1">
            <a:off x="145391" y="119660"/>
            <a:ext cx="442045" cy="307966"/>
            <a:chOff x="476772" y="4975533"/>
            <a:chExt cx="188715" cy="131475"/>
          </a:xfrm>
        </p:grpSpPr>
        <p:sp>
          <p:nvSpPr>
            <p:cNvPr id="285" name="Google Shape;285;p23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3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23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4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90" name="Google Shape;290;p24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1" name="Google Shape;291;p24"/>
          <p:cNvGrpSpPr/>
          <p:nvPr/>
        </p:nvGrpSpPr>
        <p:grpSpPr>
          <a:xfrm>
            <a:off x="7961950" y="0"/>
            <a:ext cx="1388547" cy="1889994"/>
            <a:chOff x="7961950" y="0"/>
            <a:chExt cx="1388547" cy="1889994"/>
          </a:xfrm>
        </p:grpSpPr>
        <p:sp>
          <p:nvSpPr>
            <p:cNvPr id="292" name="Google Shape;292;p24"/>
            <p:cNvSpPr/>
            <p:nvPr/>
          </p:nvSpPr>
          <p:spPr>
            <a:xfrm>
              <a:off x="8308900" y="0"/>
              <a:ext cx="1041597" cy="1889994"/>
            </a:xfrm>
            <a:custGeom>
              <a:avLst/>
              <a:gdLst/>
              <a:ahLst/>
              <a:cxnLst/>
              <a:rect l="l" t="t" r="r" b="b"/>
              <a:pathLst>
                <a:path w="21053" h="38201" extrusionOk="0">
                  <a:moveTo>
                    <a:pt x="7664" y="1"/>
                  </a:moveTo>
                  <a:cubicBezTo>
                    <a:pt x="7664" y="1"/>
                    <a:pt x="0" y="10513"/>
                    <a:pt x="6548" y="24195"/>
                  </a:cubicBezTo>
                  <a:cubicBezTo>
                    <a:pt x="13125" y="37878"/>
                    <a:pt x="21053" y="38201"/>
                    <a:pt x="21053" y="38201"/>
                  </a:cubicBezTo>
                  <a:lnTo>
                    <a:pt x="2105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24"/>
            <p:cNvSpPr/>
            <p:nvPr/>
          </p:nvSpPr>
          <p:spPr>
            <a:xfrm>
              <a:off x="7961950" y="0"/>
              <a:ext cx="1222200" cy="746550"/>
            </a:xfrm>
            <a:custGeom>
              <a:avLst/>
              <a:gdLst/>
              <a:ahLst/>
              <a:cxnLst/>
              <a:rect l="l" t="t" r="r" b="b"/>
              <a:pathLst>
                <a:path w="48888" h="29862" fill="none" extrusionOk="0">
                  <a:moveTo>
                    <a:pt x="0" y="1"/>
                  </a:moveTo>
                  <a:cubicBezTo>
                    <a:pt x="0" y="1"/>
                    <a:pt x="1968" y="10189"/>
                    <a:pt x="12655" y="12157"/>
                  </a:cubicBezTo>
                  <a:cubicBezTo>
                    <a:pt x="18821" y="13302"/>
                    <a:pt x="25281" y="8986"/>
                    <a:pt x="31300" y="8134"/>
                  </a:cubicBezTo>
                  <a:cubicBezTo>
                    <a:pt x="37055" y="7341"/>
                    <a:pt x="40197" y="10307"/>
                    <a:pt x="41459" y="15680"/>
                  </a:cubicBezTo>
                  <a:cubicBezTo>
                    <a:pt x="42839" y="21611"/>
                    <a:pt x="42193" y="27131"/>
                    <a:pt x="48888" y="29862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4" name="Google Shape;294;p24"/>
          <p:cNvGrpSpPr/>
          <p:nvPr/>
        </p:nvGrpSpPr>
        <p:grpSpPr>
          <a:xfrm rot="10800000" flipH="1">
            <a:off x="204766" y="4654118"/>
            <a:ext cx="442045" cy="307966"/>
            <a:chOff x="476772" y="4975533"/>
            <a:chExt cx="188715" cy="131475"/>
          </a:xfrm>
        </p:grpSpPr>
        <p:sp>
          <p:nvSpPr>
            <p:cNvPr id="295" name="Google Shape;295;p24"/>
            <p:cNvSpPr/>
            <p:nvPr/>
          </p:nvSpPr>
          <p:spPr>
            <a:xfrm>
              <a:off x="602844" y="4975533"/>
              <a:ext cx="62643" cy="45266"/>
            </a:xfrm>
            <a:custGeom>
              <a:avLst/>
              <a:gdLst/>
              <a:ahLst/>
              <a:cxnLst/>
              <a:rect l="l" t="t" r="r" b="b"/>
              <a:pathLst>
                <a:path w="1579" h="1141" extrusionOk="0">
                  <a:moveTo>
                    <a:pt x="916" y="0"/>
                  </a:moveTo>
                  <a:cubicBezTo>
                    <a:pt x="828" y="0"/>
                    <a:pt x="742" y="16"/>
                    <a:pt x="669" y="44"/>
                  </a:cubicBezTo>
                  <a:cubicBezTo>
                    <a:pt x="405" y="132"/>
                    <a:pt x="258" y="396"/>
                    <a:pt x="140" y="690"/>
                  </a:cubicBezTo>
                  <a:cubicBezTo>
                    <a:pt x="26" y="986"/>
                    <a:pt x="1" y="1140"/>
                    <a:pt x="350" y="1140"/>
                  </a:cubicBezTo>
                  <a:cubicBezTo>
                    <a:pt x="452" y="1140"/>
                    <a:pt x="585" y="1127"/>
                    <a:pt x="757" y="1101"/>
                  </a:cubicBezTo>
                  <a:cubicBezTo>
                    <a:pt x="1491" y="925"/>
                    <a:pt x="1579" y="426"/>
                    <a:pt x="1462" y="279"/>
                  </a:cubicBezTo>
                  <a:cubicBezTo>
                    <a:pt x="1320" y="77"/>
                    <a:pt x="1110" y="0"/>
                    <a:pt x="9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24"/>
            <p:cNvSpPr/>
            <p:nvPr/>
          </p:nvSpPr>
          <p:spPr>
            <a:xfrm>
              <a:off x="476772" y="4975535"/>
              <a:ext cx="63040" cy="45266"/>
            </a:xfrm>
            <a:custGeom>
              <a:avLst/>
              <a:gdLst/>
              <a:ahLst/>
              <a:cxnLst/>
              <a:rect l="l" t="t" r="r" b="b"/>
              <a:pathLst>
                <a:path w="1589" h="1141" extrusionOk="0">
                  <a:moveTo>
                    <a:pt x="913" y="1"/>
                  </a:moveTo>
                  <a:cubicBezTo>
                    <a:pt x="825" y="1"/>
                    <a:pt x="743" y="17"/>
                    <a:pt x="679" y="44"/>
                  </a:cubicBezTo>
                  <a:cubicBezTo>
                    <a:pt x="385" y="132"/>
                    <a:pt x="238" y="397"/>
                    <a:pt x="150" y="690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1"/>
                  </a:cubicBezTo>
                  <a:cubicBezTo>
                    <a:pt x="1501" y="925"/>
                    <a:pt x="1589" y="426"/>
                    <a:pt x="1471" y="279"/>
                  </a:cubicBezTo>
                  <a:cubicBezTo>
                    <a:pt x="1330" y="78"/>
                    <a:pt x="1106" y="1"/>
                    <a:pt x="91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24"/>
            <p:cNvSpPr/>
            <p:nvPr/>
          </p:nvSpPr>
          <p:spPr>
            <a:xfrm>
              <a:off x="539807" y="5061702"/>
              <a:ext cx="63040" cy="45306"/>
            </a:xfrm>
            <a:custGeom>
              <a:avLst/>
              <a:gdLst/>
              <a:ahLst/>
              <a:cxnLst/>
              <a:rect l="l" t="t" r="r" b="b"/>
              <a:pathLst>
                <a:path w="1589" h="1142" extrusionOk="0">
                  <a:moveTo>
                    <a:pt x="903" y="1"/>
                  </a:moveTo>
                  <a:cubicBezTo>
                    <a:pt x="811" y="1"/>
                    <a:pt x="723" y="17"/>
                    <a:pt x="649" y="45"/>
                  </a:cubicBezTo>
                  <a:cubicBezTo>
                    <a:pt x="385" y="133"/>
                    <a:pt x="238" y="397"/>
                    <a:pt x="150" y="691"/>
                  </a:cubicBezTo>
                  <a:cubicBezTo>
                    <a:pt x="14" y="986"/>
                    <a:pt x="0" y="1141"/>
                    <a:pt x="343" y="1141"/>
                  </a:cubicBezTo>
                  <a:cubicBezTo>
                    <a:pt x="443" y="1141"/>
                    <a:pt x="572" y="1128"/>
                    <a:pt x="737" y="1102"/>
                  </a:cubicBezTo>
                  <a:cubicBezTo>
                    <a:pt x="1501" y="955"/>
                    <a:pt x="1589" y="426"/>
                    <a:pt x="1442" y="279"/>
                  </a:cubicBezTo>
                  <a:cubicBezTo>
                    <a:pt x="1321" y="78"/>
                    <a:pt x="1103" y="1"/>
                    <a:pt x="90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8" name="Google Shape;298;p24"/>
          <p:cNvGrpSpPr/>
          <p:nvPr/>
        </p:nvGrpSpPr>
        <p:grpSpPr>
          <a:xfrm>
            <a:off x="-403907" y="-168386"/>
            <a:ext cx="1431098" cy="864367"/>
            <a:chOff x="-403907" y="-168386"/>
            <a:chExt cx="1431098" cy="864367"/>
          </a:xfrm>
        </p:grpSpPr>
        <p:sp>
          <p:nvSpPr>
            <p:cNvPr id="299" name="Google Shape;299;p24"/>
            <p:cNvSpPr/>
            <p:nvPr/>
          </p:nvSpPr>
          <p:spPr>
            <a:xfrm rot="-5400000">
              <a:off x="-205324" y="-366969"/>
              <a:ext cx="864367" cy="1261532"/>
            </a:xfrm>
            <a:custGeom>
              <a:avLst/>
              <a:gdLst/>
              <a:ahLst/>
              <a:cxnLst/>
              <a:rect l="l" t="t" r="r" b="b"/>
              <a:pathLst>
                <a:path w="21104" h="30801" extrusionOk="0">
                  <a:moveTo>
                    <a:pt x="21103" y="1"/>
                  </a:moveTo>
                  <a:cubicBezTo>
                    <a:pt x="21103" y="1"/>
                    <a:pt x="8801" y="823"/>
                    <a:pt x="4308" y="10865"/>
                  </a:cubicBezTo>
                  <a:cubicBezTo>
                    <a:pt x="0" y="20495"/>
                    <a:pt x="8762" y="30800"/>
                    <a:pt x="19691" y="30800"/>
                  </a:cubicBezTo>
                  <a:cubicBezTo>
                    <a:pt x="20158" y="30800"/>
                    <a:pt x="20629" y="30781"/>
                    <a:pt x="21103" y="30743"/>
                  </a:cubicBezTo>
                  <a:lnTo>
                    <a:pt x="21103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24"/>
            <p:cNvSpPr/>
            <p:nvPr/>
          </p:nvSpPr>
          <p:spPr>
            <a:xfrm rot="5400000">
              <a:off x="86176" y="-448697"/>
              <a:ext cx="527598" cy="1354432"/>
            </a:xfrm>
            <a:custGeom>
              <a:avLst/>
              <a:gdLst/>
              <a:ahLst/>
              <a:cxnLst/>
              <a:rect l="l" t="t" r="r" b="b"/>
              <a:pathLst>
                <a:path w="11129" h="28570" fill="none" extrusionOk="0">
                  <a:moveTo>
                    <a:pt x="1" y="0"/>
                  </a:moveTo>
                  <a:cubicBezTo>
                    <a:pt x="1" y="0"/>
                    <a:pt x="11129" y="12626"/>
                    <a:pt x="1" y="2856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ppins"/>
              <a:buNone/>
              <a:defRPr sz="2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algn="ctr">
              <a:buNone/>
              <a:defRPr sz="1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5" name="image30.jpg" descr="Váltó logo 3.JPG"/>
          <p:cNvPicPr/>
          <p:nvPr userDrawn="1"/>
        </p:nvPicPr>
        <p:blipFill>
          <a:blip r:embed="rId10"/>
          <a:srcRect/>
          <a:stretch>
            <a:fillRect/>
          </a:stretch>
        </p:blipFill>
        <p:spPr>
          <a:xfrm>
            <a:off x="3982311" y="4675667"/>
            <a:ext cx="946298" cy="467833"/>
          </a:xfrm>
          <a:prstGeom prst="rect">
            <a:avLst/>
          </a:prstGeom>
          <a:ln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8" r:id="rId4"/>
    <p:sldLayoutId id="2147483661" r:id="rId5"/>
    <p:sldLayoutId id="2147483663" r:id="rId6"/>
    <p:sldLayoutId id="2147483669" r:id="rId7"/>
    <p:sldLayoutId id="214748367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www.befogadjukoket.blogspot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alapitvany@valtosav.hu" TargetMode="External"/><Relationship Id="rId5" Type="http://schemas.openxmlformats.org/officeDocument/2006/relationships/hyperlink" Target="mailto:ALAPITVANY@VALTOSAV.HU" TargetMode="External"/><Relationship Id="rId4" Type="http://schemas.openxmlformats.org/officeDocument/2006/relationships/hyperlink" Target="http://www.valtosav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7"/>
          <p:cNvSpPr/>
          <p:nvPr/>
        </p:nvSpPr>
        <p:spPr>
          <a:xfrm>
            <a:off x="6295400" y="-627900"/>
            <a:ext cx="7467591" cy="5771388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10" name="Google Shape;310;p27"/>
          <p:cNvSpPr txBox="1">
            <a:spLocks noGrp="1"/>
          </p:cNvSpPr>
          <p:nvPr>
            <p:ph type="ctrTitle"/>
          </p:nvPr>
        </p:nvSpPr>
        <p:spPr>
          <a:xfrm>
            <a:off x="720000" y="2234525"/>
            <a:ext cx="5971500" cy="121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100" dirty="0" smtClean="0">
                <a:solidFill>
                  <a:schemeClr val="dk2"/>
                </a:solidFill>
              </a:rPr>
              <a:t>Váltó-sáv Alapítvány</a:t>
            </a:r>
            <a:r>
              <a:rPr lang="hu-HU" sz="4100" dirty="0" smtClean="0"/>
              <a:t/>
            </a:r>
            <a:br>
              <a:rPr lang="hu-HU" sz="4100" dirty="0" smtClean="0"/>
            </a:br>
            <a:r>
              <a:rPr lang="hu-HU" sz="4100" dirty="0" smtClean="0"/>
              <a:t>IO5</a:t>
            </a:r>
            <a:br>
              <a:rPr lang="hu-HU" sz="4100" dirty="0" smtClean="0"/>
            </a:br>
            <a:r>
              <a:rPr lang="hu-HU" sz="3200" dirty="0" smtClean="0"/>
              <a:t>Budapest, 2022. 04. 20.</a:t>
            </a:r>
            <a:endParaRPr sz="3200" dirty="0"/>
          </a:p>
        </p:txBody>
      </p:sp>
      <p:sp>
        <p:nvSpPr>
          <p:cNvPr id="312" name="Google Shape;312;p27"/>
          <p:cNvSpPr/>
          <p:nvPr/>
        </p:nvSpPr>
        <p:spPr>
          <a:xfrm>
            <a:off x="5120525" y="3510625"/>
            <a:ext cx="3250" cy="4700"/>
          </a:xfrm>
          <a:custGeom>
            <a:avLst/>
            <a:gdLst/>
            <a:ahLst/>
            <a:cxnLst/>
            <a:rect l="l" t="t" r="r" b="b"/>
            <a:pathLst>
              <a:path w="130" h="188" extrusionOk="0">
                <a:moveTo>
                  <a:pt x="1" y="187"/>
                </a:moveTo>
                <a:cubicBezTo>
                  <a:pt x="29" y="115"/>
                  <a:pt x="72" y="58"/>
                  <a:pt x="130" y="1"/>
                </a:cubicBezTo>
                <a:cubicBezTo>
                  <a:pt x="58" y="73"/>
                  <a:pt x="15" y="130"/>
                  <a:pt x="1" y="187"/>
                </a:cubicBezTo>
                <a:close/>
              </a:path>
            </a:pathLst>
          </a:custGeom>
          <a:solidFill>
            <a:srgbClr val="00213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27"/>
          <p:cNvSpPr/>
          <p:nvPr/>
        </p:nvSpPr>
        <p:spPr>
          <a:xfrm>
            <a:off x="6383878" y="-53425"/>
            <a:ext cx="4302166" cy="1360738"/>
          </a:xfrm>
          <a:custGeom>
            <a:avLst/>
            <a:gdLst/>
            <a:ahLst/>
            <a:cxnLst/>
            <a:rect l="l" t="t" r="r" b="b"/>
            <a:pathLst>
              <a:path w="81798" h="25872" extrusionOk="0">
                <a:moveTo>
                  <a:pt x="43973" y="12885"/>
                </a:moveTo>
                <a:lnTo>
                  <a:pt x="43973" y="12885"/>
                </a:lnTo>
                <a:cubicBezTo>
                  <a:pt x="46094" y="15737"/>
                  <a:pt x="48044" y="18761"/>
                  <a:pt x="49792" y="21915"/>
                </a:cubicBezTo>
                <a:cubicBezTo>
                  <a:pt x="50151" y="22574"/>
                  <a:pt x="50466" y="23176"/>
                  <a:pt x="50523" y="23821"/>
                </a:cubicBezTo>
                <a:cubicBezTo>
                  <a:pt x="50581" y="24437"/>
                  <a:pt x="50366" y="25211"/>
                  <a:pt x="49749" y="25541"/>
                </a:cubicBezTo>
                <a:cubicBezTo>
                  <a:pt x="49549" y="25645"/>
                  <a:pt x="49343" y="25689"/>
                  <a:pt x="49138" y="25689"/>
                </a:cubicBezTo>
                <a:cubicBezTo>
                  <a:pt x="48245" y="25689"/>
                  <a:pt x="47378" y="24855"/>
                  <a:pt x="47098" y="24552"/>
                </a:cubicBezTo>
                <a:cubicBezTo>
                  <a:pt x="44174" y="21413"/>
                  <a:pt x="43070" y="16927"/>
                  <a:pt x="43973" y="12885"/>
                </a:cubicBezTo>
                <a:close/>
                <a:moveTo>
                  <a:pt x="6063" y="0"/>
                </a:moveTo>
                <a:cubicBezTo>
                  <a:pt x="5017" y="172"/>
                  <a:pt x="4386" y="1218"/>
                  <a:pt x="3942" y="2107"/>
                </a:cubicBezTo>
                <a:cubicBezTo>
                  <a:pt x="1850" y="6435"/>
                  <a:pt x="545" y="11251"/>
                  <a:pt x="187" y="16038"/>
                </a:cubicBezTo>
                <a:cubicBezTo>
                  <a:pt x="44" y="17830"/>
                  <a:pt x="1" y="19922"/>
                  <a:pt x="775" y="21814"/>
                </a:cubicBezTo>
                <a:cubicBezTo>
                  <a:pt x="1577" y="23835"/>
                  <a:pt x="3269" y="25254"/>
                  <a:pt x="5074" y="25455"/>
                </a:cubicBezTo>
                <a:cubicBezTo>
                  <a:pt x="5245" y="25474"/>
                  <a:pt x="5416" y="25484"/>
                  <a:pt x="5585" y="25484"/>
                </a:cubicBezTo>
                <a:cubicBezTo>
                  <a:pt x="6909" y="25484"/>
                  <a:pt x="8181" y="24925"/>
                  <a:pt x="9274" y="24366"/>
                </a:cubicBezTo>
                <a:cubicBezTo>
                  <a:pt x="13602" y="22130"/>
                  <a:pt x="17358" y="18905"/>
                  <a:pt x="20984" y="15780"/>
                </a:cubicBezTo>
                <a:lnTo>
                  <a:pt x="21356" y="15465"/>
                </a:lnTo>
                <a:cubicBezTo>
                  <a:pt x="21844" y="15049"/>
                  <a:pt x="22331" y="14619"/>
                  <a:pt x="22833" y="14175"/>
                </a:cubicBezTo>
                <a:cubicBezTo>
                  <a:pt x="25957" y="11438"/>
                  <a:pt x="29512" y="8327"/>
                  <a:pt x="33467" y="7009"/>
                </a:cubicBezTo>
                <a:cubicBezTo>
                  <a:pt x="34346" y="6712"/>
                  <a:pt x="35204" y="6565"/>
                  <a:pt x="36016" y="6565"/>
                </a:cubicBezTo>
                <a:cubicBezTo>
                  <a:pt x="37164" y="6565"/>
                  <a:pt x="38218" y="6859"/>
                  <a:pt x="39100" y="7439"/>
                </a:cubicBezTo>
                <a:cubicBezTo>
                  <a:pt x="40161" y="8127"/>
                  <a:pt x="41021" y="9130"/>
                  <a:pt x="41809" y="10105"/>
                </a:cubicBezTo>
                <a:cubicBezTo>
                  <a:pt x="42497" y="10950"/>
                  <a:pt x="43171" y="11810"/>
                  <a:pt x="43830" y="12699"/>
                </a:cubicBezTo>
                <a:cubicBezTo>
                  <a:pt x="42870" y="16827"/>
                  <a:pt x="43959" y="21456"/>
                  <a:pt x="46969" y="24667"/>
                </a:cubicBezTo>
                <a:cubicBezTo>
                  <a:pt x="47269" y="24990"/>
                  <a:pt x="48175" y="25872"/>
                  <a:pt x="49137" y="25872"/>
                </a:cubicBezTo>
                <a:cubicBezTo>
                  <a:pt x="49369" y="25872"/>
                  <a:pt x="49604" y="25821"/>
                  <a:pt x="49835" y="25698"/>
                </a:cubicBezTo>
                <a:cubicBezTo>
                  <a:pt x="50523" y="25326"/>
                  <a:pt x="50767" y="24480"/>
                  <a:pt x="50710" y="23807"/>
                </a:cubicBezTo>
                <a:cubicBezTo>
                  <a:pt x="50638" y="23119"/>
                  <a:pt x="50323" y="22502"/>
                  <a:pt x="49950" y="21829"/>
                </a:cubicBezTo>
                <a:cubicBezTo>
                  <a:pt x="48173" y="18632"/>
                  <a:pt x="46180" y="15551"/>
                  <a:pt x="44016" y="12656"/>
                </a:cubicBezTo>
                <a:cubicBezTo>
                  <a:pt x="44360" y="11251"/>
                  <a:pt x="44934" y="9904"/>
                  <a:pt x="45765" y="8686"/>
                </a:cubicBezTo>
                <a:cubicBezTo>
                  <a:pt x="48372" y="4870"/>
                  <a:pt x="51862" y="3604"/>
                  <a:pt x="55347" y="3604"/>
                </a:cubicBezTo>
                <a:cubicBezTo>
                  <a:pt x="60004" y="3604"/>
                  <a:pt x="64653" y="5865"/>
                  <a:pt x="67178" y="7324"/>
                </a:cubicBezTo>
                <a:cubicBezTo>
                  <a:pt x="72467" y="10406"/>
                  <a:pt x="77354" y="14161"/>
                  <a:pt x="81668" y="18504"/>
                </a:cubicBezTo>
                <a:lnTo>
                  <a:pt x="81797" y="18375"/>
                </a:lnTo>
                <a:cubicBezTo>
                  <a:pt x="77469" y="14032"/>
                  <a:pt x="72567" y="10262"/>
                  <a:pt x="67264" y="7166"/>
                </a:cubicBezTo>
                <a:cubicBezTo>
                  <a:pt x="64469" y="5547"/>
                  <a:pt x="60226" y="3583"/>
                  <a:pt x="55869" y="3440"/>
                </a:cubicBezTo>
                <a:cubicBezTo>
                  <a:pt x="55717" y="3435"/>
                  <a:pt x="55565" y="3433"/>
                  <a:pt x="55415" y="3433"/>
                </a:cubicBezTo>
                <a:cubicBezTo>
                  <a:pt x="51258" y="3433"/>
                  <a:pt x="47959" y="5155"/>
                  <a:pt x="45622" y="8585"/>
                </a:cubicBezTo>
                <a:cubicBezTo>
                  <a:pt x="44805" y="9775"/>
                  <a:pt x="44231" y="11094"/>
                  <a:pt x="43887" y="12469"/>
                </a:cubicBezTo>
                <a:cubicBezTo>
                  <a:pt x="43257" y="11624"/>
                  <a:pt x="42612" y="10793"/>
                  <a:pt x="41952" y="9990"/>
                </a:cubicBezTo>
                <a:cubicBezTo>
                  <a:pt x="41150" y="9015"/>
                  <a:pt x="40275" y="7998"/>
                  <a:pt x="39186" y="7281"/>
                </a:cubicBezTo>
                <a:cubicBezTo>
                  <a:pt x="38279" y="6685"/>
                  <a:pt x="37200" y="6384"/>
                  <a:pt x="36023" y="6384"/>
                </a:cubicBezTo>
                <a:cubicBezTo>
                  <a:pt x="35192" y="6384"/>
                  <a:pt x="34312" y="6534"/>
                  <a:pt x="33410" y="6837"/>
                </a:cubicBezTo>
                <a:cubicBezTo>
                  <a:pt x="29411" y="8170"/>
                  <a:pt x="25857" y="11294"/>
                  <a:pt x="22704" y="14046"/>
                </a:cubicBezTo>
                <a:cubicBezTo>
                  <a:pt x="22216" y="14490"/>
                  <a:pt x="21715" y="14920"/>
                  <a:pt x="21242" y="15336"/>
                </a:cubicBezTo>
                <a:lnTo>
                  <a:pt x="20869" y="15651"/>
                </a:lnTo>
                <a:cubicBezTo>
                  <a:pt x="17243" y="18761"/>
                  <a:pt x="13502" y="21986"/>
                  <a:pt x="9188" y="24208"/>
                </a:cubicBezTo>
                <a:cubicBezTo>
                  <a:pt x="8114" y="24758"/>
                  <a:pt x="6857" y="25308"/>
                  <a:pt x="5570" y="25308"/>
                </a:cubicBezTo>
                <a:cubicBezTo>
                  <a:pt x="5415" y="25308"/>
                  <a:pt x="5259" y="25300"/>
                  <a:pt x="5103" y="25283"/>
                </a:cubicBezTo>
                <a:cubicBezTo>
                  <a:pt x="3355" y="25082"/>
                  <a:pt x="1721" y="23706"/>
                  <a:pt x="932" y="21757"/>
                </a:cubicBezTo>
                <a:cubicBezTo>
                  <a:pt x="187" y="19879"/>
                  <a:pt x="230" y="17830"/>
                  <a:pt x="359" y="16053"/>
                </a:cubicBezTo>
                <a:cubicBezTo>
                  <a:pt x="732" y="11280"/>
                  <a:pt x="2022" y="6493"/>
                  <a:pt x="4114" y="2193"/>
                </a:cubicBezTo>
                <a:cubicBezTo>
                  <a:pt x="4530" y="1333"/>
                  <a:pt x="5117" y="344"/>
                  <a:pt x="6092" y="172"/>
                </a:cubicBezTo>
                <a:lnTo>
                  <a:pt x="6063" y="0"/>
                </a:ln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grpSp>
        <p:nvGrpSpPr>
          <p:cNvPr id="314" name="Google Shape;314;p27"/>
          <p:cNvGrpSpPr/>
          <p:nvPr/>
        </p:nvGrpSpPr>
        <p:grpSpPr>
          <a:xfrm>
            <a:off x="7087586" y="1700260"/>
            <a:ext cx="1725199" cy="2177197"/>
            <a:chOff x="7087374" y="1749395"/>
            <a:chExt cx="1649961" cy="2082246"/>
          </a:xfrm>
        </p:grpSpPr>
        <p:sp>
          <p:nvSpPr>
            <p:cNvPr id="315" name="Google Shape;315;p27"/>
            <p:cNvSpPr/>
            <p:nvPr/>
          </p:nvSpPr>
          <p:spPr>
            <a:xfrm>
              <a:off x="7363775" y="2025975"/>
              <a:ext cx="308625" cy="225725"/>
            </a:xfrm>
            <a:custGeom>
              <a:avLst/>
              <a:gdLst/>
              <a:ahLst/>
              <a:cxnLst/>
              <a:rect l="l" t="t" r="r" b="b"/>
              <a:pathLst>
                <a:path w="12345" h="9029" extrusionOk="0">
                  <a:moveTo>
                    <a:pt x="5258" y="0"/>
                  </a:moveTo>
                  <a:lnTo>
                    <a:pt x="1372" y="686"/>
                  </a:lnTo>
                  <a:lnTo>
                    <a:pt x="0" y="3314"/>
                  </a:lnTo>
                  <a:lnTo>
                    <a:pt x="1029" y="7086"/>
                  </a:lnTo>
                  <a:lnTo>
                    <a:pt x="3658" y="9029"/>
                  </a:lnTo>
                  <a:lnTo>
                    <a:pt x="7887" y="9029"/>
                  </a:lnTo>
                  <a:lnTo>
                    <a:pt x="10973" y="7429"/>
                  </a:lnTo>
                  <a:lnTo>
                    <a:pt x="12345" y="5029"/>
                  </a:lnTo>
                  <a:lnTo>
                    <a:pt x="11316" y="1143"/>
                  </a:lnTo>
                  <a:lnTo>
                    <a:pt x="8573" y="22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</p:sp>
        <p:grpSp>
          <p:nvGrpSpPr>
            <p:cNvPr id="316" name="Google Shape;316;p27"/>
            <p:cNvGrpSpPr/>
            <p:nvPr/>
          </p:nvGrpSpPr>
          <p:grpSpPr>
            <a:xfrm>
              <a:off x="7087374" y="1749395"/>
              <a:ext cx="1649961" cy="2082246"/>
              <a:chOff x="7297625" y="1749375"/>
              <a:chExt cx="1439631" cy="1816810"/>
            </a:xfrm>
          </p:grpSpPr>
          <p:sp>
            <p:nvSpPr>
              <p:cNvPr id="317" name="Google Shape;317;p27"/>
              <p:cNvSpPr/>
              <p:nvPr/>
            </p:nvSpPr>
            <p:spPr>
              <a:xfrm>
                <a:off x="7341721" y="1978827"/>
                <a:ext cx="663079" cy="166638"/>
              </a:xfrm>
              <a:custGeom>
                <a:avLst/>
                <a:gdLst/>
                <a:ahLst/>
                <a:cxnLst/>
                <a:rect l="l" t="t" r="r" b="b"/>
                <a:pathLst>
                  <a:path w="6872" h="1727" fill="none" extrusionOk="0">
                    <a:moveTo>
                      <a:pt x="6871" y="1726"/>
                    </a:moveTo>
                    <a:cubicBezTo>
                      <a:pt x="6151" y="1189"/>
                      <a:pt x="5385" y="675"/>
                      <a:pt x="4528" y="366"/>
                    </a:cubicBezTo>
                    <a:cubicBezTo>
                      <a:pt x="3670" y="69"/>
                      <a:pt x="2710" y="0"/>
                      <a:pt x="1864" y="332"/>
                    </a:cubicBezTo>
                    <a:cubicBezTo>
                      <a:pt x="1441" y="503"/>
                      <a:pt x="1064" y="778"/>
                      <a:pt x="687" y="1052"/>
                    </a:cubicBezTo>
                    <a:cubicBezTo>
                      <a:pt x="458" y="1212"/>
                      <a:pt x="229" y="1372"/>
                      <a:pt x="1" y="1532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27"/>
              <p:cNvSpPr/>
              <p:nvPr/>
            </p:nvSpPr>
            <p:spPr>
              <a:xfrm>
                <a:off x="7421132" y="2204902"/>
                <a:ext cx="485441" cy="79508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824" fill="none" extrusionOk="0">
                    <a:moveTo>
                      <a:pt x="1" y="1"/>
                    </a:moveTo>
                    <a:cubicBezTo>
                      <a:pt x="687" y="572"/>
                      <a:pt x="1601" y="824"/>
                      <a:pt x="2493" y="790"/>
                    </a:cubicBezTo>
                    <a:cubicBezTo>
                      <a:pt x="3373" y="755"/>
                      <a:pt x="4242" y="469"/>
                      <a:pt x="5031" y="46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27"/>
              <p:cNvSpPr/>
              <p:nvPr/>
            </p:nvSpPr>
            <p:spPr>
              <a:xfrm>
                <a:off x="7539235" y="1994265"/>
                <a:ext cx="269207" cy="198576"/>
              </a:xfrm>
              <a:custGeom>
                <a:avLst/>
                <a:gdLst/>
                <a:ahLst/>
                <a:cxnLst/>
                <a:rect l="l" t="t" r="r" b="b"/>
                <a:pathLst>
                  <a:path w="2790" h="2058" fill="none" extrusionOk="0">
                    <a:moveTo>
                      <a:pt x="537" y="0"/>
                    </a:moveTo>
                    <a:cubicBezTo>
                      <a:pt x="286" y="92"/>
                      <a:pt x="103" y="332"/>
                      <a:pt x="57" y="595"/>
                    </a:cubicBezTo>
                    <a:cubicBezTo>
                      <a:pt x="0" y="858"/>
                      <a:pt x="69" y="1121"/>
                      <a:pt x="183" y="1361"/>
                    </a:cubicBezTo>
                    <a:cubicBezTo>
                      <a:pt x="252" y="1521"/>
                      <a:pt x="354" y="1658"/>
                      <a:pt x="492" y="1772"/>
                    </a:cubicBezTo>
                    <a:cubicBezTo>
                      <a:pt x="766" y="2001"/>
                      <a:pt x="1143" y="2058"/>
                      <a:pt x="1498" y="2024"/>
                    </a:cubicBezTo>
                    <a:cubicBezTo>
                      <a:pt x="1898" y="1978"/>
                      <a:pt x="2286" y="1795"/>
                      <a:pt x="2527" y="1475"/>
                    </a:cubicBezTo>
                    <a:cubicBezTo>
                      <a:pt x="2755" y="1166"/>
                      <a:pt x="2789" y="686"/>
                      <a:pt x="2538" y="377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27"/>
              <p:cNvSpPr/>
              <p:nvPr/>
            </p:nvSpPr>
            <p:spPr>
              <a:xfrm>
                <a:off x="7297625" y="1749375"/>
                <a:ext cx="1439631" cy="1816810"/>
              </a:xfrm>
              <a:custGeom>
                <a:avLst/>
                <a:gdLst/>
                <a:ahLst/>
                <a:cxnLst/>
                <a:rect l="l" t="t" r="r" b="b"/>
                <a:pathLst>
                  <a:path w="14920" h="18829" fill="none" extrusionOk="0">
                    <a:moveTo>
                      <a:pt x="0" y="1464"/>
                    </a:moveTo>
                    <a:cubicBezTo>
                      <a:pt x="1601" y="275"/>
                      <a:pt x="3773" y="0"/>
                      <a:pt x="5716" y="492"/>
                    </a:cubicBezTo>
                    <a:cubicBezTo>
                      <a:pt x="7648" y="972"/>
                      <a:pt x="9512" y="2355"/>
                      <a:pt x="9855" y="4310"/>
                    </a:cubicBezTo>
                    <a:cubicBezTo>
                      <a:pt x="10152" y="5956"/>
                      <a:pt x="9318" y="7614"/>
                      <a:pt x="8220" y="8872"/>
                    </a:cubicBezTo>
                    <a:cubicBezTo>
                      <a:pt x="7694" y="9489"/>
                      <a:pt x="7077" y="10072"/>
                      <a:pt x="6871" y="10849"/>
                    </a:cubicBezTo>
                    <a:cubicBezTo>
                      <a:pt x="6665" y="11627"/>
                      <a:pt x="7100" y="12644"/>
                      <a:pt x="7900" y="12678"/>
                    </a:cubicBezTo>
                    <a:cubicBezTo>
                      <a:pt x="8392" y="12701"/>
                      <a:pt x="8837" y="12358"/>
                      <a:pt x="9329" y="12335"/>
                    </a:cubicBezTo>
                    <a:cubicBezTo>
                      <a:pt x="10209" y="12278"/>
                      <a:pt x="11009" y="13216"/>
                      <a:pt x="11833" y="12930"/>
                    </a:cubicBezTo>
                    <a:cubicBezTo>
                      <a:pt x="12187" y="12804"/>
                      <a:pt x="12450" y="12484"/>
                      <a:pt x="12827" y="12438"/>
                    </a:cubicBezTo>
                    <a:cubicBezTo>
                      <a:pt x="13090" y="12416"/>
                      <a:pt x="13342" y="12541"/>
                      <a:pt x="13547" y="12690"/>
                    </a:cubicBezTo>
                    <a:cubicBezTo>
                      <a:pt x="14393" y="13319"/>
                      <a:pt x="14771" y="14405"/>
                      <a:pt x="14885" y="15456"/>
                    </a:cubicBezTo>
                    <a:cubicBezTo>
                      <a:pt x="14908" y="15685"/>
                      <a:pt x="14919" y="15925"/>
                      <a:pt x="14828" y="16131"/>
                    </a:cubicBezTo>
                    <a:cubicBezTo>
                      <a:pt x="14656" y="16520"/>
                      <a:pt x="14199" y="16668"/>
                      <a:pt x="13799" y="16725"/>
                    </a:cubicBezTo>
                    <a:cubicBezTo>
                      <a:pt x="12576" y="16908"/>
                      <a:pt x="11341" y="16623"/>
                      <a:pt x="10106" y="16531"/>
                    </a:cubicBezTo>
                    <a:cubicBezTo>
                      <a:pt x="8883" y="16451"/>
                      <a:pt x="7523" y="16611"/>
                      <a:pt x="6654" y="17480"/>
                    </a:cubicBezTo>
                    <a:cubicBezTo>
                      <a:pt x="6540" y="17594"/>
                      <a:pt x="6425" y="17731"/>
                      <a:pt x="6425" y="17891"/>
                    </a:cubicBezTo>
                    <a:cubicBezTo>
                      <a:pt x="6425" y="18223"/>
                      <a:pt x="6814" y="18372"/>
                      <a:pt x="7145" y="18429"/>
                    </a:cubicBezTo>
                    <a:cubicBezTo>
                      <a:pt x="9398" y="18829"/>
                      <a:pt x="11753" y="18669"/>
                      <a:pt x="13936" y="17972"/>
                    </a:cubicBez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err="1" smtClean="0"/>
              <a:t>Reintegráció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4163285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hu-HU" dirty="0" smtClean="0"/>
              <a:t>Mi legyen azokkal, akik szabadulnak? </a:t>
            </a:r>
          </a:p>
          <a:p>
            <a:pPr algn="just"/>
            <a:r>
              <a:rPr lang="hu-HU" dirty="0" err="1" smtClean="0"/>
              <a:t>Ftt</a:t>
            </a:r>
            <a:r>
              <a:rPr lang="hu-HU" dirty="0" smtClean="0"/>
              <a:t>. általánosságban: alacsony iskolai végzettség, nincs vagy csekély munkatapasztalat, munkaszocializáció, beszűkült </a:t>
            </a:r>
            <a:r>
              <a:rPr lang="hu-HU" dirty="0" err="1" smtClean="0"/>
              <a:t>családi-emberi-társadalmi</a:t>
            </a:r>
            <a:r>
              <a:rPr lang="hu-HU" dirty="0" smtClean="0"/>
              <a:t> kapcsolatok, alacsony jövedelmi </a:t>
            </a:r>
            <a:r>
              <a:rPr lang="hu-HU" dirty="0" err="1" smtClean="0"/>
              <a:t>decilis</a:t>
            </a:r>
            <a:r>
              <a:rPr lang="hu-HU" dirty="0" smtClean="0"/>
              <a:t> (alsó), alacsony </a:t>
            </a:r>
            <a:r>
              <a:rPr lang="hu-HU" dirty="0" err="1" smtClean="0"/>
              <a:t>eü</a:t>
            </a:r>
            <a:r>
              <a:rPr lang="hu-HU" dirty="0" smtClean="0"/>
              <a:t>. ellátás és igénybe vétel, alacsony érdekérvényesítő képesség, korlátozott kód (nyelvi hátrányok), egyéb kapcsolódó problémák: szenvedélybetegség, hajléktalanság, stb. – HÁTRÁNYOS HELYZET / AKADÁLYOKKAL ÉLŐK - marginalizálódott társadalmi csoport (ezt a börtön nem enyhíti, súlyosbítja)</a:t>
            </a:r>
          </a:p>
          <a:p>
            <a:pPr algn="just"/>
            <a:r>
              <a:rPr lang="hu-HU" dirty="0" smtClean="0"/>
              <a:t>bűnelkövetés mint egyéni és társadalmi felelősség szegmens</a:t>
            </a:r>
          </a:p>
          <a:p>
            <a:pPr algn="just"/>
            <a:r>
              <a:rPr lang="hu-HU" dirty="0" smtClean="0"/>
              <a:t>társadalmi felzárkóztatás, befogadás (érzékenyítés, szemléletváltás)</a:t>
            </a:r>
          </a:p>
          <a:p>
            <a:pPr algn="just"/>
            <a:r>
              <a:rPr lang="hu-HU" dirty="0" smtClean="0"/>
              <a:t>társadalmi-gazdasági integráció</a:t>
            </a:r>
          </a:p>
          <a:p>
            <a:pPr algn="just"/>
            <a:r>
              <a:rPr lang="hu-HU" dirty="0" smtClean="0"/>
              <a:t>bűnmegelőzés (tercier </a:t>
            </a:r>
            <a:r>
              <a:rPr lang="hu-HU" dirty="0" err="1" smtClean="0"/>
              <a:t>kriminálprevenció</a:t>
            </a:r>
            <a:r>
              <a:rPr lang="hu-HU" dirty="0" smtClean="0"/>
              <a:t>)</a:t>
            </a:r>
          </a:p>
          <a:p>
            <a:pPr marL="0" lvl="0" indent="0">
              <a:buSzPts val="1100"/>
              <a:buFontTx/>
              <a:buChar char="-"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  <p:pic>
        <p:nvPicPr>
          <p:cNvPr id="90116" name="Picture 4" descr="Váltó-sáv Alapítván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62595" y="1159009"/>
            <a:ext cx="3297745" cy="3019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9"/>
          <p:cNvSpPr/>
          <p:nvPr/>
        </p:nvSpPr>
        <p:spPr>
          <a:xfrm>
            <a:off x="-948100" y="1615950"/>
            <a:ext cx="4044384" cy="3933649"/>
          </a:xfrm>
          <a:custGeom>
            <a:avLst/>
            <a:gdLst/>
            <a:ahLst/>
            <a:cxnLst/>
            <a:rect l="l" t="t" r="r" b="b"/>
            <a:pathLst>
              <a:path w="32975" h="33145" extrusionOk="0">
                <a:moveTo>
                  <a:pt x="24638" y="0"/>
                </a:moveTo>
                <a:cubicBezTo>
                  <a:pt x="21666" y="0"/>
                  <a:pt x="17662" y="2842"/>
                  <a:pt x="11922" y="6695"/>
                </a:cubicBezTo>
                <a:cubicBezTo>
                  <a:pt x="382" y="12773"/>
                  <a:pt x="1" y="18469"/>
                  <a:pt x="2262" y="23167"/>
                </a:cubicBezTo>
                <a:cubicBezTo>
                  <a:pt x="5326" y="29156"/>
                  <a:pt x="10941" y="33145"/>
                  <a:pt x="16424" y="33145"/>
                </a:cubicBezTo>
                <a:cubicBezTo>
                  <a:pt x="17875" y="33145"/>
                  <a:pt x="19318" y="32865"/>
                  <a:pt x="20701" y="32269"/>
                </a:cubicBezTo>
                <a:cubicBezTo>
                  <a:pt x="28364" y="29538"/>
                  <a:pt x="32974" y="17529"/>
                  <a:pt x="30654" y="8192"/>
                </a:cubicBezTo>
                <a:cubicBezTo>
                  <a:pt x="29141" y="2289"/>
                  <a:pt x="27305" y="0"/>
                  <a:pt x="24638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0" name="Google Shape;810;p49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811" name="Google Shape;811;p4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>
                <a:solidFill>
                  <a:schemeClr val="dk2"/>
                </a:solidFill>
              </a:rPr>
              <a:t>A szabadulás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812" name="Google Shape;812;p49"/>
          <p:cNvSpPr txBox="1">
            <a:spLocks noGrp="1"/>
          </p:cNvSpPr>
          <p:nvPr>
            <p:ph type="subTitle" idx="1"/>
          </p:nvPr>
        </p:nvSpPr>
        <p:spPr>
          <a:xfrm>
            <a:off x="2882975" y="1225900"/>
            <a:ext cx="4951800" cy="333605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indent="-203200">
              <a:buClr>
                <a:schemeClr val="dk2"/>
              </a:buClr>
              <a:buChar char="●"/>
            </a:pPr>
            <a:r>
              <a:rPr lang="hu-HU" dirty="0" smtClean="0"/>
              <a:t>Összetett lelki élmény – KATARZIS</a:t>
            </a:r>
          </a:p>
          <a:p>
            <a:pPr lvl="0" indent="-203200">
              <a:buClr>
                <a:schemeClr val="dk2"/>
              </a:buClr>
              <a:buChar char="●"/>
            </a:pPr>
            <a:r>
              <a:rPr lang="hu-HU" dirty="0" smtClean="0"/>
              <a:t>félelem, várakozás, hit, remény, bizalom, öröm, aggodalom, stb. </a:t>
            </a:r>
          </a:p>
          <a:p>
            <a:pPr lvl="0" indent="-203200">
              <a:buClr>
                <a:schemeClr val="dk2"/>
              </a:buClr>
              <a:buChar char="●"/>
            </a:pPr>
            <a:r>
              <a:rPr lang="hu-HU" dirty="0" smtClean="0"/>
              <a:t>vers (meghatározott feladat alapján)  - jól kifejezi ezt az összetett lelki élményt (szabadulás)</a:t>
            </a:r>
          </a:p>
          <a:p>
            <a:r>
              <a:rPr lang="hu-HU" dirty="0" smtClean="0"/>
              <a:t>	A versnek kötött formája van: 11 szóból áll, ezek 5 sorban előre meghatározott sorrendben követik egymást: </a:t>
            </a:r>
          </a:p>
          <a:p>
            <a:r>
              <a:rPr lang="hu-HU" dirty="0" smtClean="0"/>
              <a:t> </a:t>
            </a:r>
          </a:p>
          <a:p>
            <a:r>
              <a:rPr lang="hu-HU" sz="900" dirty="0" smtClean="0">
                <a:latin typeface="+mj-lt"/>
              </a:rPr>
              <a:t>Első sor: 		1 szó (gondolat, tárgy, szín, stb.)</a:t>
            </a:r>
          </a:p>
          <a:p>
            <a:r>
              <a:rPr lang="hu-HU" sz="900" dirty="0" smtClean="0">
                <a:latin typeface="+mj-lt"/>
              </a:rPr>
              <a:t>Második sor: 		2 szó (az első szóról valami)</a:t>
            </a:r>
          </a:p>
          <a:p>
            <a:r>
              <a:rPr lang="hu-HU" sz="900" dirty="0" smtClean="0">
                <a:latin typeface="+mj-lt"/>
              </a:rPr>
              <a:t>Harmadik sor: 		3 szó (asszociáció: mi történik?)</a:t>
            </a:r>
          </a:p>
          <a:p>
            <a:r>
              <a:rPr lang="hu-HU" sz="900" dirty="0" smtClean="0">
                <a:latin typeface="+mj-lt"/>
              </a:rPr>
              <a:t>Negyedik sor: 		4 szó (a véleményed)</a:t>
            </a:r>
          </a:p>
          <a:p>
            <a:r>
              <a:rPr lang="hu-HU" sz="900" dirty="0" smtClean="0">
                <a:latin typeface="+mj-lt"/>
              </a:rPr>
              <a:t>Ötödik sor: 		egy szó (összegzés)</a:t>
            </a:r>
          </a:p>
          <a:p>
            <a:endParaRPr lang="hu-HU" sz="1000" dirty="0" smtClean="0">
              <a:latin typeface="+mj-lt"/>
            </a:endParaRPr>
          </a:p>
          <a:p>
            <a:r>
              <a:rPr lang="hu-HU" sz="1000" b="1" i="1" dirty="0" smtClean="0"/>
              <a:t>Szabadulás. </a:t>
            </a:r>
            <a:endParaRPr lang="hu-HU" sz="1000" b="1" dirty="0" smtClean="0"/>
          </a:p>
          <a:p>
            <a:r>
              <a:rPr lang="hu-HU" sz="1000" b="1" i="1" dirty="0" smtClean="0"/>
              <a:t>Emelkedett érzés. </a:t>
            </a:r>
            <a:endParaRPr lang="hu-HU" sz="1000" b="1" dirty="0" smtClean="0"/>
          </a:p>
          <a:p>
            <a:r>
              <a:rPr lang="hu-HU" sz="1000" b="1" i="1" dirty="0" smtClean="0"/>
              <a:t>Mindenség kapujában állok?!</a:t>
            </a:r>
            <a:endParaRPr lang="hu-HU" sz="1000" b="1" dirty="0" smtClean="0"/>
          </a:p>
          <a:p>
            <a:r>
              <a:rPr lang="hu-HU" sz="1000" b="1" i="1" dirty="0" smtClean="0"/>
              <a:t>Nem, ez a börtön. </a:t>
            </a:r>
            <a:endParaRPr lang="hu-HU" sz="1000" b="1" dirty="0" smtClean="0"/>
          </a:p>
          <a:p>
            <a:r>
              <a:rPr lang="hu-HU" sz="1000" b="1" i="1" dirty="0" smtClean="0"/>
              <a:t>Kifelé</a:t>
            </a:r>
            <a:r>
              <a:rPr lang="hu-HU" sz="1000" b="1" dirty="0" smtClean="0"/>
              <a:t>. </a:t>
            </a:r>
          </a:p>
          <a:p>
            <a:endParaRPr lang="hu-HU" sz="1000" dirty="0" smtClean="0">
              <a:latin typeface="+mj-lt"/>
            </a:endParaRPr>
          </a:p>
          <a:p>
            <a:pPr lvl="0" indent="-203200">
              <a:buClr>
                <a:schemeClr val="dk2"/>
              </a:buClr>
            </a:pPr>
            <a:endParaRPr sz="1000" dirty="0">
              <a:latin typeface="+mj-lt"/>
            </a:endParaRPr>
          </a:p>
        </p:txBody>
      </p:sp>
      <p:grpSp>
        <p:nvGrpSpPr>
          <p:cNvPr id="2" name="Google Shape;813;p49"/>
          <p:cNvGrpSpPr/>
          <p:nvPr/>
        </p:nvGrpSpPr>
        <p:grpSpPr>
          <a:xfrm>
            <a:off x="849725" y="2509550"/>
            <a:ext cx="1170889" cy="2697554"/>
            <a:chOff x="6441575" y="1469025"/>
            <a:chExt cx="1170889" cy="2697554"/>
          </a:xfrm>
        </p:grpSpPr>
        <p:sp>
          <p:nvSpPr>
            <p:cNvPr id="814" name="Google Shape;814;p49"/>
            <p:cNvSpPr/>
            <p:nvPr/>
          </p:nvSpPr>
          <p:spPr>
            <a:xfrm>
              <a:off x="6452093" y="1721303"/>
              <a:ext cx="1085977" cy="2419835"/>
            </a:xfrm>
            <a:custGeom>
              <a:avLst/>
              <a:gdLst/>
              <a:ahLst/>
              <a:cxnLst/>
              <a:rect l="l" t="t" r="r" b="b"/>
              <a:pathLst>
                <a:path w="20030" h="44632" fill="none" extrusionOk="0">
                  <a:moveTo>
                    <a:pt x="8312" y="1544"/>
                  </a:moveTo>
                  <a:cubicBezTo>
                    <a:pt x="9021" y="4436"/>
                    <a:pt x="10187" y="7214"/>
                    <a:pt x="11764" y="9741"/>
                  </a:cubicBezTo>
                  <a:cubicBezTo>
                    <a:pt x="12279" y="10575"/>
                    <a:pt x="13262" y="11490"/>
                    <a:pt x="14097" y="10975"/>
                  </a:cubicBezTo>
                  <a:cubicBezTo>
                    <a:pt x="14634" y="10644"/>
                    <a:pt x="14714" y="9924"/>
                    <a:pt x="14760" y="9306"/>
                  </a:cubicBezTo>
                  <a:cubicBezTo>
                    <a:pt x="14965" y="6277"/>
                    <a:pt x="15560" y="3019"/>
                    <a:pt x="17743" y="915"/>
                  </a:cubicBezTo>
                  <a:cubicBezTo>
                    <a:pt x="18304" y="378"/>
                    <a:pt x="19355" y="1"/>
                    <a:pt x="19744" y="664"/>
                  </a:cubicBezTo>
                  <a:cubicBezTo>
                    <a:pt x="20030" y="1132"/>
                    <a:pt x="19710" y="1715"/>
                    <a:pt x="19435" y="2184"/>
                  </a:cubicBezTo>
                  <a:cubicBezTo>
                    <a:pt x="17057" y="6380"/>
                    <a:pt x="18498" y="11639"/>
                    <a:pt x="17892" y="16429"/>
                  </a:cubicBezTo>
                  <a:cubicBezTo>
                    <a:pt x="17480" y="19561"/>
                    <a:pt x="16143" y="22568"/>
                    <a:pt x="14085" y="24968"/>
                  </a:cubicBezTo>
                  <a:cubicBezTo>
                    <a:pt x="12553" y="26752"/>
                    <a:pt x="10621" y="28226"/>
                    <a:pt x="9444" y="30261"/>
                  </a:cubicBezTo>
                  <a:cubicBezTo>
                    <a:pt x="7032" y="34446"/>
                    <a:pt x="8426" y="39693"/>
                    <a:pt x="9821" y="44632"/>
                  </a:cubicBezTo>
                  <a:cubicBezTo>
                    <a:pt x="8472" y="38927"/>
                    <a:pt x="7100" y="33222"/>
                    <a:pt x="5180" y="27689"/>
                  </a:cubicBezTo>
                  <a:cubicBezTo>
                    <a:pt x="2985" y="21344"/>
                    <a:pt x="1" y="14748"/>
                    <a:pt x="1396" y="8163"/>
                  </a:cubicBezTo>
                  <a:cubicBezTo>
                    <a:pt x="1784" y="6311"/>
                    <a:pt x="2539" y="4505"/>
                    <a:pt x="3728" y="3019"/>
                  </a:cubicBezTo>
                  <a:cubicBezTo>
                    <a:pt x="3991" y="2699"/>
                    <a:pt x="4322" y="2367"/>
                    <a:pt x="4734" y="2367"/>
                  </a:cubicBezTo>
                  <a:cubicBezTo>
                    <a:pt x="5420" y="2367"/>
                    <a:pt x="5740" y="3305"/>
                    <a:pt x="5511" y="3956"/>
                  </a:cubicBezTo>
                  <a:cubicBezTo>
                    <a:pt x="5283" y="4608"/>
                    <a:pt x="4734" y="5099"/>
                    <a:pt x="4414" y="5705"/>
                  </a:cubicBezTo>
                  <a:cubicBezTo>
                    <a:pt x="3819" y="6883"/>
                    <a:pt x="4116" y="8278"/>
                    <a:pt x="4231" y="9592"/>
                  </a:cubicBezTo>
                  <a:cubicBezTo>
                    <a:pt x="4345" y="10907"/>
                    <a:pt x="4116" y="12473"/>
                    <a:pt x="2939" y="1307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49"/>
            <p:cNvSpPr/>
            <p:nvPr/>
          </p:nvSpPr>
          <p:spPr>
            <a:xfrm>
              <a:off x="6441575" y="1659331"/>
              <a:ext cx="456837" cy="625453"/>
            </a:xfrm>
            <a:custGeom>
              <a:avLst/>
              <a:gdLst/>
              <a:ahLst/>
              <a:cxnLst/>
              <a:rect l="l" t="t" r="r" b="b"/>
              <a:pathLst>
                <a:path w="8426" h="11536" fill="none" extrusionOk="0">
                  <a:moveTo>
                    <a:pt x="1292" y="11535"/>
                  </a:moveTo>
                  <a:cubicBezTo>
                    <a:pt x="824" y="10427"/>
                    <a:pt x="366" y="9306"/>
                    <a:pt x="183" y="8117"/>
                  </a:cubicBezTo>
                  <a:cubicBezTo>
                    <a:pt x="1" y="6940"/>
                    <a:pt x="126" y="5659"/>
                    <a:pt x="767" y="4653"/>
                  </a:cubicBezTo>
                  <a:cubicBezTo>
                    <a:pt x="1258" y="3876"/>
                    <a:pt x="2013" y="3304"/>
                    <a:pt x="2767" y="2767"/>
                  </a:cubicBezTo>
                  <a:cubicBezTo>
                    <a:pt x="3762" y="2070"/>
                    <a:pt x="4768" y="1384"/>
                    <a:pt x="5808" y="732"/>
                  </a:cubicBezTo>
                  <a:cubicBezTo>
                    <a:pt x="6391" y="366"/>
                    <a:pt x="7157" y="0"/>
                    <a:pt x="7740" y="389"/>
                  </a:cubicBezTo>
                  <a:cubicBezTo>
                    <a:pt x="8426" y="858"/>
                    <a:pt x="8152" y="1978"/>
                    <a:pt x="7580" y="2584"/>
                  </a:cubicBezTo>
                  <a:cubicBezTo>
                    <a:pt x="6997" y="3179"/>
                    <a:pt x="6197" y="3590"/>
                    <a:pt x="5819" y="4345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49"/>
            <p:cNvSpPr/>
            <p:nvPr/>
          </p:nvSpPr>
          <p:spPr>
            <a:xfrm>
              <a:off x="6532716" y="1598607"/>
              <a:ext cx="495873" cy="255419"/>
            </a:xfrm>
            <a:custGeom>
              <a:avLst/>
              <a:gdLst/>
              <a:ahLst/>
              <a:cxnLst/>
              <a:rect l="l" t="t" r="r" b="b"/>
              <a:pathLst>
                <a:path w="9146" h="4711" fill="none" extrusionOk="0">
                  <a:moveTo>
                    <a:pt x="240" y="4710"/>
                  </a:moveTo>
                  <a:cubicBezTo>
                    <a:pt x="0" y="3636"/>
                    <a:pt x="686" y="2527"/>
                    <a:pt x="1601" y="1898"/>
                  </a:cubicBezTo>
                  <a:cubicBezTo>
                    <a:pt x="2504" y="1269"/>
                    <a:pt x="3601" y="995"/>
                    <a:pt x="4641" y="629"/>
                  </a:cubicBezTo>
                  <a:cubicBezTo>
                    <a:pt x="5385" y="366"/>
                    <a:pt x="6128" y="46"/>
                    <a:pt x="6916" y="23"/>
                  </a:cubicBezTo>
                  <a:cubicBezTo>
                    <a:pt x="7705" y="0"/>
                    <a:pt x="8563" y="366"/>
                    <a:pt x="8848" y="1098"/>
                  </a:cubicBezTo>
                  <a:cubicBezTo>
                    <a:pt x="9146" y="1852"/>
                    <a:pt x="8723" y="2732"/>
                    <a:pt x="8060" y="3213"/>
                  </a:cubicBezTo>
                  <a:cubicBezTo>
                    <a:pt x="7408" y="3681"/>
                    <a:pt x="6585" y="3830"/>
                    <a:pt x="240" y="47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49"/>
            <p:cNvSpPr/>
            <p:nvPr/>
          </p:nvSpPr>
          <p:spPr>
            <a:xfrm>
              <a:off x="6679594" y="1469025"/>
              <a:ext cx="323570" cy="1198207"/>
            </a:xfrm>
            <a:custGeom>
              <a:avLst/>
              <a:gdLst/>
              <a:ahLst/>
              <a:cxnLst/>
              <a:rect l="l" t="t" r="r" b="b"/>
              <a:pathLst>
                <a:path w="5968" h="22100" fill="none" extrusionOk="0">
                  <a:moveTo>
                    <a:pt x="4996" y="2447"/>
                  </a:moveTo>
                  <a:cubicBezTo>
                    <a:pt x="5305" y="2173"/>
                    <a:pt x="5614" y="1887"/>
                    <a:pt x="5785" y="1521"/>
                  </a:cubicBezTo>
                  <a:cubicBezTo>
                    <a:pt x="5957" y="1155"/>
                    <a:pt x="5968" y="675"/>
                    <a:pt x="5694" y="378"/>
                  </a:cubicBezTo>
                  <a:cubicBezTo>
                    <a:pt x="5351" y="1"/>
                    <a:pt x="4722" y="47"/>
                    <a:pt x="4287" y="309"/>
                  </a:cubicBezTo>
                  <a:cubicBezTo>
                    <a:pt x="3853" y="561"/>
                    <a:pt x="3544" y="984"/>
                    <a:pt x="3179" y="1327"/>
                  </a:cubicBezTo>
                  <a:cubicBezTo>
                    <a:pt x="2573" y="1910"/>
                    <a:pt x="1784" y="2379"/>
                    <a:pt x="1498" y="3168"/>
                  </a:cubicBezTo>
                  <a:cubicBezTo>
                    <a:pt x="1372" y="3556"/>
                    <a:pt x="1372" y="3979"/>
                    <a:pt x="1384" y="4379"/>
                  </a:cubicBezTo>
                  <a:cubicBezTo>
                    <a:pt x="1475" y="6860"/>
                    <a:pt x="1750" y="9329"/>
                    <a:pt x="2310" y="11284"/>
                  </a:cubicBezTo>
                  <a:cubicBezTo>
                    <a:pt x="2847" y="13273"/>
                    <a:pt x="3396" y="15354"/>
                    <a:pt x="2938" y="17366"/>
                  </a:cubicBezTo>
                  <a:cubicBezTo>
                    <a:pt x="2767" y="18121"/>
                    <a:pt x="2458" y="18841"/>
                    <a:pt x="2161" y="19538"/>
                  </a:cubicBezTo>
                  <a:cubicBezTo>
                    <a:pt x="1704" y="20601"/>
                    <a:pt x="1109" y="21790"/>
                    <a:pt x="0" y="22099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49"/>
            <p:cNvSpPr/>
            <p:nvPr/>
          </p:nvSpPr>
          <p:spPr>
            <a:xfrm>
              <a:off x="6941143" y="2518422"/>
              <a:ext cx="671321" cy="1648158"/>
            </a:xfrm>
            <a:custGeom>
              <a:avLst/>
              <a:gdLst/>
              <a:ahLst/>
              <a:cxnLst/>
              <a:rect l="l" t="t" r="r" b="b"/>
              <a:pathLst>
                <a:path w="12382" h="30399" fill="none" extrusionOk="0">
                  <a:moveTo>
                    <a:pt x="652" y="9055"/>
                  </a:moveTo>
                  <a:cubicBezTo>
                    <a:pt x="1" y="6391"/>
                    <a:pt x="584" y="3464"/>
                    <a:pt x="2173" y="1246"/>
                  </a:cubicBezTo>
                  <a:cubicBezTo>
                    <a:pt x="2459" y="858"/>
                    <a:pt x="2802" y="458"/>
                    <a:pt x="3259" y="275"/>
                  </a:cubicBezTo>
                  <a:cubicBezTo>
                    <a:pt x="3956" y="0"/>
                    <a:pt x="4779" y="275"/>
                    <a:pt x="5317" y="801"/>
                  </a:cubicBezTo>
                  <a:cubicBezTo>
                    <a:pt x="5854" y="1315"/>
                    <a:pt x="6151" y="2047"/>
                    <a:pt x="6357" y="2767"/>
                  </a:cubicBezTo>
                  <a:cubicBezTo>
                    <a:pt x="7420" y="6459"/>
                    <a:pt x="6528" y="10404"/>
                    <a:pt x="6963" y="14222"/>
                  </a:cubicBezTo>
                  <a:cubicBezTo>
                    <a:pt x="7592" y="19892"/>
                    <a:pt x="11067" y="24842"/>
                    <a:pt x="12382" y="30398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en"/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0" cap="all" dirty="0" smtClean="0">
                <a:solidFill>
                  <a:schemeClr val="bg2"/>
                </a:solidFill>
                <a:latin typeface="Arial Black" pitchFamily="34" charset="0"/>
              </a:rPr>
              <a:t>Módszertani</a:t>
            </a:r>
            <a:r>
              <a:rPr lang="hu-HU" b="0" cap="all" dirty="0" smtClean="0">
                <a:latin typeface="Arial Black" pitchFamily="34" charset="0"/>
              </a:rPr>
              <a:t> újítások</a:t>
            </a:r>
            <a:endParaRPr lang="hu-HU" dirty="0"/>
          </a:p>
        </p:txBody>
      </p:sp>
      <p:sp>
        <p:nvSpPr>
          <p:cNvPr id="4" name="Alcím 3"/>
          <p:cNvSpPr>
            <a:spLocks noGrp="1"/>
          </p:cNvSpPr>
          <p:nvPr>
            <p:ph type="subTitle" idx="1"/>
          </p:nvPr>
        </p:nvSpPr>
        <p:spPr>
          <a:xfrm>
            <a:off x="621792" y="1237488"/>
            <a:ext cx="7955280" cy="322478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dirty="0" smtClean="0"/>
              <a:t>Csoportos szabadulásra felkészítés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dirty="0" smtClean="0"/>
              <a:t>Egyéni szabadulásra felkészítés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dirty="0" smtClean="0"/>
              <a:t>Bármilyen program felfogható / VSA programok, VSA: „szabadulásra felkészítés”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dirty="0" smtClean="0"/>
              <a:t>Praktikus ismeretek szabaduláskor (kiadvány) - már eleve szabadultak rakták össze, folyamatosan változik, évről évre, káté forma, piktogramok</a:t>
            </a:r>
          </a:p>
          <a:p>
            <a:r>
              <a:rPr lang="hu-HU" dirty="0" err="1" smtClean="0"/>
              <a:t>VáltóLáz</a:t>
            </a:r>
            <a:r>
              <a:rPr lang="hu-HU" dirty="0" smtClean="0"/>
              <a:t>: szabadulásra felkészítő, érzékenyítő  társasjáték {M 17 00317 védjegyű (Szellemi Tulajdon Nemzeti Hivatal}</a:t>
            </a:r>
          </a:p>
          <a:p>
            <a:r>
              <a:rPr lang="hu-HU" dirty="0" err="1" smtClean="0"/>
              <a:t>Release</a:t>
            </a:r>
            <a:r>
              <a:rPr lang="hu-HU" dirty="0" smtClean="0"/>
              <a:t> </a:t>
            </a:r>
            <a:r>
              <a:rPr lang="hu-HU" dirty="0" err="1" smtClean="0"/>
              <a:t>Diary</a:t>
            </a: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>
                <a:solidFill>
                  <a:schemeClr val="dk2"/>
                </a:solidFill>
              </a:rPr>
              <a:t>RD jellemzők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SzPts val="1100"/>
              <a:buFontTx/>
              <a:buChar char="-"/>
            </a:pPr>
            <a:r>
              <a:rPr lang="hu-HU" dirty="0" smtClean="0"/>
              <a:t> napló műfaj: egyénileg </a:t>
            </a:r>
            <a:r>
              <a:rPr lang="hu-HU" dirty="0" smtClean="0"/>
              <a:t>feldolgozható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</a:t>
            </a:r>
            <a:r>
              <a:rPr lang="hu-HU" dirty="0" smtClean="0"/>
              <a:t>feldolgozható legyen a </a:t>
            </a:r>
            <a:r>
              <a:rPr lang="hu-HU" dirty="0" err="1" smtClean="0"/>
              <a:t>bv</a:t>
            </a:r>
            <a:r>
              <a:rPr lang="hu-HU" dirty="0" smtClean="0"/>
              <a:t>. Intézetekben (pl. biztonsági kockázat, eszközigény)</a:t>
            </a:r>
            <a:endParaRPr lang="hu-HU" dirty="0" smtClean="0"/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</a:t>
            </a:r>
            <a:r>
              <a:rPr lang="hu-HU" dirty="0" err="1" smtClean="0"/>
              <a:t>coaching</a:t>
            </a:r>
            <a:r>
              <a:rPr lang="hu-HU" dirty="0" smtClean="0"/>
              <a:t> eszköz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változás, fejlesztés segítéséhez (eszköz, módszer)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művészetterápiás eszközökkel </a:t>
            </a:r>
            <a:r>
              <a:rPr lang="hu-HU" dirty="0" smtClean="0"/>
              <a:t>/módszerrel</a:t>
            </a:r>
            <a:endParaRPr lang="hu-HU" dirty="0" smtClean="0"/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saját, egyéni alkotások </a:t>
            </a:r>
            <a:r>
              <a:rPr lang="hu-HU" dirty="0" err="1" smtClean="0"/>
              <a:t>facilizálása</a:t>
            </a:r>
            <a:r>
              <a:rPr lang="hu-HU" dirty="0" smtClean="0"/>
              <a:t> (flow élmény)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érzelmek, érzések felszabadítása, kifejezése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átkeretezés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angolul, de célszerű minden résztvevő ország nyelvére lefordítani</a:t>
            </a:r>
          </a:p>
          <a:p>
            <a:pPr marL="0" indent="0">
              <a:buSzPts val="1100"/>
              <a:buFontTx/>
              <a:buChar char="-"/>
            </a:pPr>
            <a:r>
              <a:rPr lang="hu-HU" dirty="0" smtClean="0"/>
              <a:t> férfiaknak, nőknek, fiataloknak, idősebbeknek, bármilyen zárt intézményből</a:t>
            </a:r>
          </a:p>
          <a:p>
            <a:pPr marL="0" indent="0">
              <a:buSzPts val="1100"/>
              <a:buNone/>
            </a:pPr>
            <a:r>
              <a:rPr lang="hu-HU" dirty="0" smtClean="0"/>
              <a:t>  szabadulóknak (heterogén célcsoport)</a:t>
            </a:r>
          </a:p>
          <a:p>
            <a:pPr marL="0" indent="0">
              <a:buSzPts val="1100"/>
              <a:buNone/>
            </a:pPr>
            <a:endParaRPr lang="hu-HU" dirty="0" smtClean="0"/>
          </a:p>
          <a:p>
            <a:pPr marL="0" lvl="0" indent="0">
              <a:buSzPts val="1100"/>
              <a:buNone/>
            </a:pPr>
            <a:endParaRPr lang="en" dirty="0">
              <a:solidFill>
                <a:schemeClr val="tx1"/>
              </a:solidFill>
            </a:endParaRP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  <p:pic>
        <p:nvPicPr>
          <p:cNvPr id="880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2994" y="867058"/>
            <a:ext cx="2239906" cy="3642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4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  <p:sp>
        <p:nvSpPr>
          <p:cNvPr id="793" name="Google Shape;793;p4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591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dirty="0" smtClean="0"/>
              <a:t>Szabadító Napló célja</a:t>
            </a:r>
            <a:endParaRPr dirty="0"/>
          </a:p>
        </p:txBody>
      </p:sp>
      <p:sp>
        <p:nvSpPr>
          <p:cNvPr id="802" name="Google Shape;802;p48"/>
          <p:cNvSpPr/>
          <p:nvPr/>
        </p:nvSpPr>
        <p:spPr>
          <a:xfrm>
            <a:off x="5407450" y="-958650"/>
            <a:ext cx="5309349" cy="5290699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803" name="Google Shape;803;p48"/>
          <p:cNvSpPr/>
          <p:nvPr/>
        </p:nvSpPr>
        <p:spPr>
          <a:xfrm rot="9440823" flipH="1">
            <a:off x="8721526" y="242715"/>
            <a:ext cx="97722" cy="136572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4" name="Google Shape;804;p48"/>
          <p:cNvSpPr/>
          <p:nvPr/>
        </p:nvSpPr>
        <p:spPr>
          <a:xfrm>
            <a:off x="6257450" y="1319725"/>
            <a:ext cx="2373847" cy="2110153"/>
          </a:xfrm>
          <a:custGeom>
            <a:avLst/>
            <a:gdLst/>
            <a:ahLst/>
            <a:cxnLst/>
            <a:rect l="l" t="t" r="r" b="b"/>
            <a:pathLst>
              <a:path w="25003" h="22225" fill="none" extrusionOk="0">
                <a:moveTo>
                  <a:pt x="16726" y="14382"/>
                </a:moveTo>
                <a:cubicBezTo>
                  <a:pt x="16943" y="13982"/>
                  <a:pt x="17446" y="13548"/>
                  <a:pt x="17663" y="13159"/>
                </a:cubicBezTo>
                <a:cubicBezTo>
                  <a:pt x="17892" y="12770"/>
                  <a:pt x="18018" y="12267"/>
                  <a:pt x="17823" y="11867"/>
                </a:cubicBezTo>
                <a:cubicBezTo>
                  <a:pt x="17629" y="11456"/>
                  <a:pt x="17023" y="11250"/>
                  <a:pt x="16703" y="11570"/>
                </a:cubicBezTo>
                <a:cubicBezTo>
                  <a:pt x="16406" y="11867"/>
                  <a:pt x="16566" y="12439"/>
                  <a:pt x="16943" y="12633"/>
                </a:cubicBezTo>
                <a:cubicBezTo>
                  <a:pt x="17320" y="12828"/>
                  <a:pt x="17789" y="12713"/>
                  <a:pt x="18132" y="12462"/>
                </a:cubicBezTo>
                <a:cubicBezTo>
                  <a:pt x="18463" y="12210"/>
                  <a:pt x="18692" y="11844"/>
                  <a:pt x="18921" y="11490"/>
                </a:cubicBezTo>
                <a:cubicBezTo>
                  <a:pt x="19149" y="11124"/>
                  <a:pt x="19389" y="10747"/>
                  <a:pt x="19618" y="10381"/>
                </a:cubicBezTo>
                <a:cubicBezTo>
                  <a:pt x="19927" y="9889"/>
                  <a:pt x="20235" y="9386"/>
                  <a:pt x="20361" y="8815"/>
                </a:cubicBezTo>
                <a:cubicBezTo>
                  <a:pt x="20487" y="8243"/>
                  <a:pt x="20395" y="7592"/>
                  <a:pt x="19972" y="7192"/>
                </a:cubicBezTo>
                <a:cubicBezTo>
                  <a:pt x="19630" y="6871"/>
                  <a:pt x="18932" y="6871"/>
                  <a:pt x="18829" y="7317"/>
                </a:cubicBezTo>
                <a:cubicBezTo>
                  <a:pt x="18749" y="7717"/>
                  <a:pt x="19229" y="8015"/>
                  <a:pt x="19630" y="8060"/>
                </a:cubicBezTo>
                <a:cubicBezTo>
                  <a:pt x="20716" y="8186"/>
                  <a:pt x="21767" y="7512"/>
                  <a:pt x="22430" y="6643"/>
                </a:cubicBezTo>
                <a:cubicBezTo>
                  <a:pt x="22728" y="6266"/>
                  <a:pt x="22968" y="5820"/>
                  <a:pt x="23002" y="5351"/>
                </a:cubicBezTo>
                <a:cubicBezTo>
                  <a:pt x="23048" y="4871"/>
                  <a:pt x="22842" y="4356"/>
                  <a:pt x="22419" y="4139"/>
                </a:cubicBezTo>
                <a:cubicBezTo>
                  <a:pt x="21996" y="3911"/>
                  <a:pt x="21379" y="4105"/>
                  <a:pt x="21241" y="4562"/>
                </a:cubicBezTo>
                <a:cubicBezTo>
                  <a:pt x="21196" y="4711"/>
                  <a:pt x="21207" y="4871"/>
                  <a:pt x="21276" y="5008"/>
                </a:cubicBezTo>
                <a:cubicBezTo>
                  <a:pt x="21470" y="5420"/>
                  <a:pt x="22065" y="5442"/>
                  <a:pt x="22488" y="5294"/>
                </a:cubicBezTo>
                <a:cubicBezTo>
                  <a:pt x="23471" y="4939"/>
                  <a:pt x="24168" y="4048"/>
                  <a:pt x="24522" y="3065"/>
                </a:cubicBezTo>
                <a:cubicBezTo>
                  <a:pt x="24877" y="2093"/>
                  <a:pt x="24945" y="1041"/>
                  <a:pt x="25003" y="1"/>
                </a:cubicBezTo>
                <a:cubicBezTo>
                  <a:pt x="23276" y="881"/>
                  <a:pt x="21241" y="1178"/>
                  <a:pt x="19332" y="812"/>
                </a:cubicBezTo>
                <a:cubicBezTo>
                  <a:pt x="18463" y="652"/>
                  <a:pt x="17617" y="355"/>
                  <a:pt x="16737" y="298"/>
                </a:cubicBezTo>
                <a:cubicBezTo>
                  <a:pt x="15434" y="207"/>
                  <a:pt x="14096" y="675"/>
                  <a:pt x="13113" y="1555"/>
                </a:cubicBezTo>
                <a:cubicBezTo>
                  <a:pt x="12267" y="2321"/>
                  <a:pt x="9364" y="5294"/>
                  <a:pt x="8609" y="5854"/>
                </a:cubicBezTo>
                <a:cubicBezTo>
                  <a:pt x="6368" y="7512"/>
                  <a:pt x="4082" y="10152"/>
                  <a:pt x="4082" y="12667"/>
                </a:cubicBezTo>
                <a:cubicBezTo>
                  <a:pt x="4082" y="13308"/>
                  <a:pt x="4139" y="14485"/>
                  <a:pt x="5362" y="16246"/>
                </a:cubicBezTo>
                <a:cubicBezTo>
                  <a:pt x="6883" y="18692"/>
                  <a:pt x="9764" y="18829"/>
                  <a:pt x="11913" y="18395"/>
                </a:cubicBezTo>
                <a:cubicBezTo>
                  <a:pt x="13959" y="17983"/>
                  <a:pt x="15491" y="16303"/>
                  <a:pt x="16611" y="14554"/>
                </a:cubicBezTo>
                <a:cubicBezTo>
                  <a:pt x="16783" y="14279"/>
                  <a:pt x="17023" y="13971"/>
                  <a:pt x="17332" y="14039"/>
                </a:cubicBezTo>
                <a:cubicBezTo>
                  <a:pt x="17469" y="14062"/>
                  <a:pt x="17572" y="14154"/>
                  <a:pt x="17663" y="14234"/>
                </a:cubicBezTo>
                <a:cubicBezTo>
                  <a:pt x="19035" y="15331"/>
                  <a:pt x="20910" y="15788"/>
                  <a:pt x="22625" y="15423"/>
                </a:cubicBezTo>
                <a:cubicBezTo>
                  <a:pt x="22556" y="16829"/>
                  <a:pt x="21836" y="18201"/>
                  <a:pt x="20704" y="19035"/>
                </a:cubicBezTo>
                <a:cubicBezTo>
                  <a:pt x="20384" y="19275"/>
                  <a:pt x="19961" y="19481"/>
                  <a:pt x="19595" y="19310"/>
                </a:cubicBezTo>
                <a:cubicBezTo>
                  <a:pt x="19229" y="19149"/>
                  <a:pt x="19241" y="18452"/>
                  <a:pt x="19641" y="18441"/>
                </a:cubicBezTo>
                <a:cubicBezTo>
                  <a:pt x="19732" y="18441"/>
                  <a:pt x="19824" y="18486"/>
                  <a:pt x="19915" y="18532"/>
                </a:cubicBezTo>
                <a:cubicBezTo>
                  <a:pt x="20304" y="18795"/>
                  <a:pt x="20395" y="19367"/>
                  <a:pt x="20235" y="19801"/>
                </a:cubicBezTo>
                <a:cubicBezTo>
                  <a:pt x="20064" y="20236"/>
                  <a:pt x="19698" y="20567"/>
                  <a:pt x="19309" y="20841"/>
                </a:cubicBezTo>
                <a:cubicBezTo>
                  <a:pt x="18841" y="21162"/>
                  <a:pt x="18281" y="21424"/>
                  <a:pt x="17720" y="21322"/>
                </a:cubicBezTo>
                <a:cubicBezTo>
                  <a:pt x="17160" y="21207"/>
                  <a:pt x="16692" y="20578"/>
                  <a:pt x="16932" y="20064"/>
                </a:cubicBezTo>
                <a:cubicBezTo>
                  <a:pt x="17606" y="20293"/>
                  <a:pt x="17560" y="21367"/>
                  <a:pt x="16989" y="21802"/>
                </a:cubicBezTo>
                <a:cubicBezTo>
                  <a:pt x="16417" y="22225"/>
                  <a:pt x="15640" y="22179"/>
                  <a:pt x="14931" y="22122"/>
                </a:cubicBezTo>
                <a:cubicBezTo>
                  <a:pt x="13548" y="16943"/>
                  <a:pt x="10873" y="12073"/>
                  <a:pt x="9066" y="6906"/>
                </a:cubicBezTo>
                <a:cubicBezTo>
                  <a:pt x="8689" y="5820"/>
                  <a:pt x="8346" y="4699"/>
                  <a:pt x="7717" y="3739"/>
                </a:cubicBezTo>
                <a:cubicBezTo>
                  <a:pt x="7089" y="2779"/>
                  <a:pt x="6128" y="1956"/>
                  <a:pt x="4997" y="1807"/>
                </a:cubicBezTo>
                <a:cubicBezTo>
                  <a:pt x="4036" y="1681"/>
                  <a:pt x="3076" y="2036"/>
                  <a:pt x="2276" y="2584"/>
                </a:cubicBezTo>
                <a:cubicBezTo>
                  <a:pt x="1487" y="3133"/>
                  <a:pt x="847" y="3865"/>
                  <a:pt x="1" y="4688"/>
                </a:cubicBezTo>
                <a:cubicBezTo>
                  <a:pt x="435" y="4745"/>
                  <a:pt x="892" y="4665"/>
                  <a:pt x="1304" y="4814"/>
                </a:cubicBezTo>
                <a:cubicBezTo>
                  <a:pt x="1716" y="4962"/>
                  <a:pt x="2013" y="5294"/>
                  <a:pt x="2264" y="5648"/>
                </a:cubicBezTo>
                <a:cubicBezTo>
                  <a:pt x="2973" y="6700"/>
                  <a:pt x="3270" y="8037"/>
                  <a:pt x="3065" y="9284"/>
                </a:cubicBezTo>
              </a:path>
            </a:pathLst>
          </a:custGeom>
          <a:noFill/>
          <a:ln w="3810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Alcím 16"/>
          <p:cNvSpPr>
            <a:spLocks noGrp="1"/>
          </p:cNvSpPr>
          <p:nvPr>
            <p:ph type="subTitle" idx="3"/>
          </p:nvPr>
        </p:nvSpPr>
        <p:spPr>
          <a:xfrm>
            <a:off x="720000" y="1115367"/>
            <a:ext cx="4203692" cy="3218608"/>
          </a:xfrm>
        </p:spPr>
        <p:txBody>
          <a:bodyPr/>
          <a:lstStyle/>
          <a:p>
            <a:pPr algn="l">
              <a:buFontTx/>
              <a:buChar char="-"/>
            </a:pPr>
            <a:r>
              <a:rPr lang="hu-HU" dirty="0" smtClean="0"/>
              <a:t>segít, hogy átgondoljuk, miben és hogyan akarunk változni,</a:t>
            </a:r>
          </a:p>
          <a:p>
            <a:pPr algn="l">
              <a:buFontTx/>
              <a:buChar char="-"/>
            </a:pPr>
            <a:r>
              <a:rPr lang="hu-HU" dirty="0" smtClean="0"/>
              <a:t>ehhez milyen lépésekre van szükségünk, </a:t>
            </a:r>
          </a:p>
          <a:p>
            <a:pPr algn="l">
              <a:buFontTx/>
              <a:buChar char="-"/>
            </a:pPr>
            <a:r>
              <a:rPr lang="hu-HU" dirty="0" smtClean="0"/>
              <a:t>hol tartunk most, </a:t>
            </a:r>
          </a:p>
          <a:p>
            <a:pPr algn="l">
              <a:buFontTx/>
              <a:buChar char="-"/>
            </a:pPr>
            <a:r>
              <a:rPr lang="hu-HU" dirty="0" smtClean="0"/>
              <a:t>hogyan veszik észre mások a változásunkat, </a:t>
            </a:r>
          </a:p>
          <a:p>
            <a:pPr algn="l">
              <a:buFontTx/>
              <a:buChar char="-"/>
            </a:pPr>
            <a:r>
              <a:rPr lang="hu-HU" dirty="0" smtClean="0"/>
              <a:t>milyen minőségűek az emberi kapcsolataink, </a:t>
            </a:r>
          </a:p>
          <a:p>
            <a:pPr algn="l">
              <a:buFontTx/>
              <a:buChar char="-"/>
            </a:pPr>
            <a:r>
              <a:rPr lang="hu-HU" dirty="0" smtClean="0"/>
              <a:t>és azt hogyan kívánjuk (kívánjuk-e) változtatni, bővíteni, fejleszteni, </a:t>
            </a:r>
          </a:p>
          <a:p>
            <a:pPr algn="l">
              <a:buFontTx/>
              <a:buChar char="-"/>
            </a:pPr>
            <a:r>
              <a:rPr lang="hu-HU" dirty="0" smtClean="0"/>
              <a:t>mindehhez milyen erőforrásaink vannak, </a:t>
            </a:r>
          </a:p>
          <a:p>
            <a:pPr algn="l">
              <a:buFontTx/>
              <a:buChar char="-"/>
            </a:pPr>
            <a:r>
              <a:rPr lang="hu-HU" dirty="0" smtClean="0"/>
              <a:t>mi az, amit már jól csinálunk, </a:t>
            </a:r>
          </a:p>
          <a:p>
            <a:pPr algn="l">
              <a:buFontTx/>
              <a:buChar char="-"/>
            </a:pPr>
            <a:r>
              <a:rPr lang="hu-HU" dirty="0" smtClean="0"/>
              <a:t>hogyan tudjuk mindezt fejleszteni? </a:t>
            </a:r>
          </a:p>
          <a:p>
            <a:pPr algn="l">
              <a:buFontTx/>
              <a:buChar char="-"/>
            </a:pPr>
            <a:r>
              <a:rPr lang="hu-HU" dirty="0" smtClean="0"/>
              <a:t>praktikus ismeretek - szabadulás</a:t>
            </a:r>
          </a:p>
          <a:p>
            <a:pPr algn="l"/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>
                <a:solidFill>
                  <a:schemeClr val="bg2"/>
                </a:solidFill>
              </a:rPr>
              <a:t>A szabadulás – </a:t>
            </a:r>
            <a:r>
              <a:rPr lang="hu-HU" dirty="0" smtClean="0">
                <a:solidFill>
                  <a:schemeClr val="tx1"/>
                </a:solidFill>
              </a:rPr>
              <a:t>érzések 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FontTx/>
              <a:buChar char="-"/>
            </a:pPr>
            <a:endParaRPr lang="hu-HU" dirty="0" smtClean="0">
              <a:solidFill>
                <a:schemeClr val="tx1"/>
              </a:solidFill>
            </a:endParaRP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3549" y="1186774"/>
            <a:ext cx="4686622" cy="330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bg2"/>
                </a:solidFill>
              </a:rPr>
              <a:t>A szabadulás – </a:t>
            </a:r>
            <a:r>
              <a:rPr lang="hu-HU" dirty="0" smtClean="0">
                <a:solidFill>
                  <a:schemeClr val="tx1"/>
                </a:solidFill>
              </a:rPr>
              <a:t>érzések 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69749" y="1225297"/>
            <a:ext cx="5189163" cy="3407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hu-HU" dirty="0" smtClean="0">
                <a:solidFill>
                  <a:schemeClr val="bg2"/>
                </a:solidFill>
              </a:rPr>
              <a:t>A szabadulás – </a:t>
            </a:r>
            <a:r>
              <a:rPr lang="hu-HU" dirty="0" smtClean="0">
                <a:solidFill>
                  <a:schemeClr val="tx1"/>
                </a:solidFill>
              </a:rPr>
              <a:t>érzések </a:t>
            </a:r>
            <a:endParaRPr dirty="0">
              <a:solidFill>
                <a:schemeClr val="dk2"/>
              </a:solidFill>
            </a:endParaRPr>
          </a:p>
        </p:txBody>
      </p:sp>
      <p:sp>
        <p:nvSpPr>
          <p:cNvPr id="326" name="Google Shape;326;p28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433838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SzPts val="1100"/>
              <a:buNone/>
            </a:pPr>
            <a:endParaRPr lang="hu-HU" dirty="0" smtClean="0">
              <a:solidFill>
                <a:schemeClr val="tx1"/>
              </a:solidFill>
            </a:endParaRPr>
          </a:p>
        </p:txBody>
      </p:sp>
      <p:sp>
        <p:nvSpPr>
          <p:cNvPr id="327" name="Google Shape;327;p28"/>
          <p:cNvSpPr/>
          <p:nvPr/>
        </p:nvSpPr>
        <p:spPr>
          <a:xfrm rot="10800000">
            <a:off x="8379185" y="4499091"/>
            <a:ext cx="956539" cy="1196284"/>
          </a:xfrm>
          <a:custGeom>
            <a:avLst/>
            <a:gdLst/>
            <a:ahLst/>
            <a:cxnLst/>
            <a:rect l="l" t="t" r="r" b="b"/>
            <a:pathLst>
              <a:path w="32916" h="41166" fill="none" extrusionOk="0">
                <a:moveTo>
                  <a:pt x="23402" y="37202"/>
                </a:moveTo>
                <a:cubicBezTo>
                  <a:pt x="30478" y="33150"/>
                  <a:pt x="32916" y="20524"/>
                  <a:pt x="29010" y="11745"/>
                </a:cubicBezTo>
                <a:cubicBezTo>
                  <a:pt x="23637" y="1"/>
                  <a:pt x="19732" y="4464"/>
                  <a:pt x="10277" y="13566"/>
                </a:cubicBezTo>
                <a:cubicBezTo>
                  <a:pt x="1" y="21552"/>
                  <a:pt x="588" y="27219"/>
                  <a:pt x="3671" y="31476"/>
                </a:cubicBezTo>
                <a:cubicBezTo>
                  <a:pt x="8809" y="38230"/>
                  <a:pt x="17412" y="41166"/>
                  <a:pt x="23402" y="37202"/>
                </a:cubicBezTo>
                <a:close/>
              </a:path>
            </a:pathLst>
          </a:custGeom>
          <a:noFill/>
          <a:ln w="28575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8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pic>
        <p:nvPicPr>
          <p:cNvPr id="757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5456145" y="340614"/>
            <a:ext cx="2709169" cy="398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23792">
            <a:off x="374437" y="1569681"/>
            <a:ext cx="4476407" cy="252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Kreatív szabadulásra felkészítő napló 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- praktikus ismeretek a változáshoz - közvetítése (információk)</a:t>
            </a:r>
          </a:p>
          <a:p>
            <a:r>
              <a:rPr lang="hu-HU" dirty="0" smtClean="0"/>
              <a:t>- kreatív feladatok (művészetterápiával - mandalák, </a:t>
            </a:r>
            <a:r>
              <a:rPr lang="hu-HU" dirty="0" err="1" smtClean="0"/>
              <a:t>bullet</a:t>
            </a:r>
            <a:r>
              <a:rPr lang="hu-HU" dirty="0" smtClean="0"/>
              <a:t> </a:t>
            </a:r>
            <a:r>
              <a:rPr lang="hu-HU" dirty="0" err="1" smtClean="0"/>
              <a:t>journal</a:t>
            </a:r>
            <a:r>
              <a:rPr lang="hu-HU" dirty="0" smtClean="0"/>
              <a:t> elemek) </a:t>
            </a:r>
          </a:p>
          <a:p>
            <a:r>
              <a:rPr lang="hu-HU" dirty="0" smtClean="0"/>
              <a:t>- lelki egészség megőrzésére szolgáló feladatcsoportok</a:t>
            </a:r>
          </a:p>
          <a:p>
            <a:r>
              <a:rPr lang="hu-HU" dirty="0" smtClean="0"/>
              <a:t>- tudatosításra, tervezésre szolgáló </a:t>
            </a:r>
            <a:r>
              <a:rPr lang="hu-HU" dirty="0" smtClean="0"/>
              <a:t>feladatcsoportok</a:t>
            </a:r>
          </a:p>
          <a:p>
            <a:r>
              <a:rPr lang="hu-HU" dirty="0" smtClean="0"/>
              <a:t>- munka, munkavállalással, </a:t>
            </a:r>
            <a:r>
              <a:rPr lang="hu-HU" dirty="0" err="1" smtClean="0"/>
              <a:t>munkaerőpiaci</a:t>
            </a:r>
            <a:r>
              <a:rPr lang="hu-HU" dirty="0" smtClean="0"/>
              <a:t> </a:t>
            </a:r>
            <a:r>
              <a:rPr lang="hu-HU" dirty="0" err="1" smtClean="0"/>
              <a:t>reintegrációval</a:t>
            </a:r>
            <a:r>
              <a:rPr lang="hu-HU" dirty="0" smtClean="0"/>
              <a:t> kapcsolatos feladatcsoportok</a:t>
            </a:r>
            <a:endParaRPr lang="hu-HU" dirty="0" smtClean="0"/>
          </a:p>
          <a:p>
            <a:r>
              <a:rPr lang="hu-HU" dirty="0" smtClean="0"/>
              <a:t>- emberi kapcsolatok rendezésére szolgáló kérdéskörök, témák, gyakorlatok</a:t>
            </a:r>
          </a:p>
          <a:p>
            <a:r>
              <a:rPr lang="hu-HU" dirty="0" smtClean="0"/>
              <a:t>- gondolatok irodalmi alkotásokból, idézetek</a:t>
            </a:r>
          </a:p>
          <a:p>
            <a:r>
              <a:rPr lang="hu-HU" dirty="0" smtClean="0"/>
              <a:t>- művészeti alkotások üzenetei a jövőre</a:t>
            </a:r>
          </a:p>
          <a:p>
            <a:r>
              <a:rPr lang="hu-HU" dirty="0" smtClean="0"/>
              <a:t>- kreatív írás gyakorlatok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DILEMMÁK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túl széles célcsoport</a:t>
            </a:r>
          </a:p>
          <a:p>
            <a:r>
              <a:rPr lang="hu-HU" dirty="0" smtClean="0"/>
              <a:t>ne legyen túl didaktikus</a:t>
            </a:r>
          </a:p>
          <a:p>
            <a:r>
              <a:rPr lang="hu-HU" dirty="0" smtClean="0"/>
              <a:t>tanácsok mértéke</a:t>
            </a:r>
          </a:p>
          <a:p>
            <a:r>
              <a:rPr lang="hu-HU" dirty="0" smtClean="0"/>
              <a:t>személyre szóló legyen</a:t>
            </a:r>
          </a:p>
          <a:p>
            <a:r>
              <a:rPr lang="hu-HU" dirty="0" smtClean="0"/>
              <a:t>változást indukáljon</a:t>
            </a:r>
          </a:p>
          <a:p>
            <a:r>
              <a:rPr lang="hu-HU" dirty="0" smtClean="0"/>
              <a:t>szerethető legyen</a:t>
            </a:r>
          </a:p>
          <a:p>
            <a:r>
              <a:rPr lang="hu-HU" dirty="0" smtClean="0"/>
              <a:t>ne legyen túl egyszerű (unalmas)</a:t>
            </a:r>
          </a:p>
          <a:p>
            <a:r>
              <a:rPr lang="hu-HU" dirty="0" smtClean="0"/>
              <a:t>megfelelő kihívás legyen benne (érdemes legyen gondolkodni, tervezni)</a:t>
            </a:r>
          </a:p>
          <a:p>
            <a:r>
              <a:rPr lang="hu-HU" dirty="0" smtClean="0"/>
              <a:t>mindenki számára megfelelő </a:t>
            </a:r>
            <a:r>
              <a:rPr lang="hu-HU" dirty="0" err="1" smtClean="0"/>
              <a:t>desing</a:t>
            </a:r>
            <a:r>
              <a:rPr lang="hu-HU" dirty="0" smtClean="0"/>
              <a:t> (jó legyen kézbe venni)</a:t>
            </a:r>
          </a:p>
          <a:p>
            <a:r>
              <a:rPr lang="hu-HU" dirty="0" smtClean="0"/>
              <a:t>könnyű legyen sokszorosítani</a:t>
            </a:r>
          </a:p>
          <a:p>
            <a:r>
              <a:rPr lang="hu-HU" dirty="0" smtClean="0"/>
              <a:t>ne legyen túl hosszú, de rövid se - optimális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hu-HU" sz="4800" dirty="0" smtClean="0"/>
              <a:t>TERVEZÉS</a:t>
            </a:r>
            <a:endParaRPr lang="hu-HU" sz="480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47"/>
          <p:cNvSpPr/>
          <p:nvPr/>
        </p:nvSpPr>
        <p:spPr>
          <a:xfrm>
            <a:off x="4840401" y="-231363"/>
            <a:ext cx="6642486" cy="4550286"/>
          </a:xfrm>
          <a:custGeom>
            <a:avLst/>
            <a:gdLst/>
            <a:ahLst/>
            <a:cxnLst/>
            <a:rect l="l" t="t" r="r" b="b"/>
            <a:pathLst>
              <a:path w="118977" h="89099" extrusionOk="0">
                <a:moveTo>
                  <a:pt x="72262" y="0"/>
                </a:moveTo>
                <a:cubicBezTo>
                  <a:pt x="52234" y="0"/>
                  <a:pt x="24495" y="13587"/>
                  <a:pt x="14563" y="22230"/>
                </a:cubicBezTo>
                <a:cubicBezTo>
                  <a:pt x="1" y="34900"/>
                  <a:pt x="12943" y="61645"/>
                  <a:pt x="26516" y="79790"/>
                </a:cubicBezTo>
                <a:cubicBezTo>
                  <a:pt x="31859" y="86933"/>
                  <a:pt x="39457" y="89099"/>
                  <a:pt x="46706" y="89099"/>
                </a:cubicBezTo>
                <a:cubicBezTo>
                  <a:pt x="57871" y="89099"/>
                  <a:pt x="68210" y="83961"/>
                  <a:pt x="68210" y="83961"/>
                </a:cubicBezTo>
                <a:cubicBezTo>
                  <a:pt x="118976" y="68611"/>
                  <a:pt x="103325" y="35402"/>
                  <a:pt x="92690" y="10807"/>
                </a:cubicBezTo>
                <a:cubicBezTo>
                  <a:pt x="89306" y="2971"/>
                  <a:pt x="81627" y="0"/>
                  <a:pt x="72262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grpSp>
        <p:nvGrpSpPr>
          <p:cNvPr id="778" name="Google Shape;778;p47"/>
          <p:cNvGrpSpPr/>
          <p:nvPr/>
        </p:nvGrpSpPr>
        <p:grpSpPr>
          <a:xfrm>
            <a:off x="4887767" y="1416600"/>
            <a:ext cx="2966981" cy="2310288"/>
            <a:chOff x="4887767" y="1416600"/>
            <a:chExt cx="2966981" cy="2310288"/>
          </a:xfrm>
        </p:grpSpPr>
        <p:sp>
          <p:nvSpPr>
            <p:cNvPr id="779" name="Google Shape;779;p47"/>
            <p:cNvSpPr/>
            <p:nvPr/>
          </p:nvSpPr>
          <p:spPr>
            <a:xfrm>
              <a:off x="4887767" y="1416600"/>
              <a:ext cx="2966981" cy="2310288"/>
            </a:xfrm>
            <a:custGeom>
              <a:avLst/>
              <a:gdLst/>
              <a:ahLst/>
              <a:cxnLst/>
              <a:rect l="l" t="t" r="r" b="b"/>
              <a:pathLst>
                <a:path w="224304" h="174691" extrusionOk="0">
                  <a:moveTo>
                    <a:pt x="10837" y="0"/>
                  </a:moveTo>
                  <a:cubicBezTo>
                    <a:pt x="4831" y="0"/>
                    <a:pt x="0" y="3917"/>
                    <a:pt x="0" y="8878"/>
                  </a:cubicBezTo>
                  <a:lnTo>
                    <a:pt x="0" y="127036"/>
                  </a:lnTo>
                  <a:cubicBezTo>
                    <a:pt x="0" y="131867"/>
                    <a:pt x="4831" y="135914"/>
                    <a:pt x="10837" y="135914"/>
                  </a:cubicBezTo>
                  <a:lnTo>
                    <a:pt x="81731" y="135914"/>
                  </a:lnTo>
                  <a:cubicBezTo>
                    <a:pt x="85909" y="135914"/>
                    <a:pt x="89565" y="137742"/>
                    <a:pt x="91393" y="140745"/>
                  </a:cubicBezTo>
                  <a:lnTo>
                    <a:pt x="112152" y="174691"/>
                  </a:lnTo>
                  <a:lnTo>
                    <a:pt x="132780" y="140745"/>
                  </a:lnTo>
                  <a:cubicBezTo>
                    <a:pt x="134608" y="137742"/>
                    <a:pt x="138395" y="135914"/>
                    <a:pt x="142442" y="135914"/>
                  </a:cubicBezTo>
                  <a:lnTo>
                    <a:pt x="213467" y="135914"/>
                  </a:lnTo>
                  <a:cubicBezTo>
                    <a:pt x="219473" y="135914"/>
                    <a:pt x="224303" y="131867"/>
                    <a:pt x="224303" y="127036"/>
                  </a:cubicBezTo>
                  <a:lnTo>
                    <a:pt x="224303" y="8878"/>
                  </a:lnTo>
                  <a:cubicBezTo>
                    <a:pt x="224303" y="3917"/>
                    <a:pt x="219473" y="0"/>
                    <a:pt x="213467" y="0"/>
                  </a:cubicBezTo>
                  <a:close/>
                </a:path>
              </a:pathLst>
            </a:custGeom>
            <a:solidFill>
              <a:schemeClr val="lt1"/>
            </a:solidFill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47"/>
            <p:cNvSpPr/>
            <p:nvPr/>
          </p:nvSpPr>
          <p:spPr>
            <a:xfrm>
              <a:off x="4887767" y="3020973"/>
              <a:ext cx="2965248" cy="62171"/>
            </a:xfrm>
            <a:custGeom>
              <a:avLst/>
              <a:gdLst/>
              <a:ahLst/>
              <a:cxnLst/>
              <a:rect l="l" t="t" r="r" b="b"/>
              <a:pathLst>
                <a:path w="224173" h="4701" extrusionOk="0">
                  <a:moveTo>
                    <a:pt x="0" y="0"/>
                  </a:moveTo>
                  <a:lnTo>
                    <a:pt x="0" y="4700"/>
                  </a:lnTo>
                  <a:lnTo>
                    <a:pt x="224173" y="4700"/>
                  </a:lnTo>
                  <a:lnTo>
                    <a:pt x="2241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81" name="Google Shape;781;p47"/>
          <p:cNvPicPr preferRelativeResize="0"/>
          <p:nvPr/>
        </p:nvPicPr>
        <p:blipFill rotWithShape="1">
          <a:blip r:embed="rId3">
            <a:alphaModFix/>
          </a:blip>
          <a:srcRect r="950"/>
          <a:stretch/>
        </p:blipFill>
        <p:spPr>
          <a:xfrm>
            <a:off x="4962478" y="1508411"/>
            <a:ext cx="2815500" cy="1448400"/>
          </a:xfrm>
          <a:prstGeom prst="roundRect">
            <a:avLst>
              <a:gd name="adj" fmla="val 4748"/>
            </a:avLst>
          </a:prstGeom>
          <a:noFill/>
          <a:ln>
            <a:noFill/>
          </a:ln>
        </p:spPr>
      </p:pic>
      <p:sp>
        <p:nvSpPr>
          <p:cNvPr id="782" name="Google Shape;782;p47"/>
          <p:cNvSpPr txBox="1">
            <a:spLocks noGrp="1"/>
          </p:cNvSpPr>
          <p:nvPr>
            <p:ph type="sldNum" idx="12"/>
          </p:nvPr>
        </p:nvSpPr>
        <p:spPr>
          <a:xfrm>
            <a:off x="8509651" y="4703625"/>
            <a:ext cx="447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sp>
        <p:nvSpPr>
          <p:cNvPr id="783" name="Google Shape;783;p47"/>
          <p:cNvSpPr txBox="1">
            <a:spLocks noGrp="1"/>
          </p:cNvSpPr>
          <p:nvPr>
            <p:ph type="subTitle" idx="1"/>
          </p:nvPr>
        </p:nvSpPr>
        <p:spPr>
          <a:xfrm>
            <a:off x="720000" y="2412249"/>
            <a:ext cx="3568500" cy="18382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/>
            <a:r>
              <a:rPr lang="hu-HU" b="1" dirty="0" smtClean="0">
                <a:cs typeface="Andalus" pitchFamily="18" charset="-78"/>
              </a:rPr>
              <a:t>Web</a:t>
            </a:r>
            <a:r>
              <a:rPr lang="hu-HU" sz="2000" b="1" dirty="0" smtClean="0">
                <a:cs typeface="Andalus" pitchFamily="18" charset="-78"/>
              </a:rPr>
              <a:t>: </a:t>
            </a:r>
            <a:r>
              <a:rPr lang="hu-HU" dirty="0" err="1" smtClean="0">
                <a:cs typeface="Andalus" pitchFamily="18" charset="-78"/>
                <a:hlinkClick r:id="rId4"/>
              </a:rPr>
              <a:t>www.valtosav.hu</a:t>
            </a:r>
            <a:r>
              <a:rPr lang="hu-HU" dirty="0" smtClean="0">
                <a:cs typeface="Andalus" pitchFamily="18" charset="-78"/>
              </a:rPr>
              <a:t> </a:t>
            </a:r>
            <a:endParaRPr lang="hu-HU" dirty="0" smtClean="0">
              <a:cs typeface="Andalus" pitchFamily="18" charset="-78"/>
              <a:hlinkClick r:id="rId5"/>
            </a:endParaRPr>
          </a:p>
          <a:p>
            <a:pPr algn="just"/>
            <a:r>
              <a:rPr lang="hu-HU" b="1" dirty="0" smtClean="0">
                <a:cs typeface="Andalus" pitchFamily="18" charset="-78"/>
              </a:rPr>
              <a:t>E-mail: </a:t>
            </a:r>
            <a:r>
              <a:rPr lang="hu-HU" dirty="0" err="1" smtClean="0">
                <a:cs typeface="Andalus" pitchFamily="18" charset="-78"/>
                <a:hlinkClick r:id="rId6"/>
              </a:rPr>
              <a:t>alapitvany</a:t>
            </a:r>
            <a:r>
              <a:rPr lang="hu-HU" dirty="0" smtClean="0">
                <a:cs typeface="Andalus" pitchFamily="18" charset="-78"/>
                <a:hlinkClick r:id="rId6"/>
              </a:rPr>
              <a:t>@</a:t>
            </a:r>
            <a:r>
              <a:rPr lang="hu-HU" dirty="0" err="1" smtClean="0">
                <a:cs typeface="Andalus" pitchFamily="18" charset="-78"/>
                <a:hlinkClick r:id="rId6"/>
              </a:rPr>
              <a:t>valtosav.hu</a:t>
            </a:r>
            <a:endParaRPr lang="hu-HU" dirty="0" smtClean="0">
              <a:cs typeface="Andalus" pitchFamily="18" charset="-78"/>
            </a:endParaRPr>
          </a:p>
          <a:p>
            <a:pPr algn="just"/>
            <a:r>
              <a:rPr lang="hu-HU" b="1" dirty="0" err="1" smtClean="0">
                <a:cs typeface="Andalus" pitchFamily="18" charset="-78"/>
              </a:rPr>
              <a:t>Facebook</a:t>
            </a:r>
            <a:r>
              <a:rPr lang="hu-HU" b="1" dirty="0" smtClean="0">
                <a:cs typeface="Andalus" pitchFamily="18" charset="-78"/>
              </a:rPr>
              <a:t>:</a:t>
            </a:r>
            <a:r>
              <a:rPr lang="hu-HU" dirty="0" smtClean="0">
                <a:cs typeface="Andalus" pitchFamily="18" charset="-78"/>
                <a:hlinkClick r:id="rId7"/>
              </a:rPr>
              <a:t> </a:t>
            </a:r>
            <a:r>
              <a:rPr lang="hu-HU" dirty="0" err="1" smtClean="0">
                <a:cs typeface="Andalus" pitchFamily="18" charset="-78"/>
                <a:hlinkClick r:id="rId7"/>
              </a:rPr>
              <a:t>www.facebook.com</a:t>
            </a:r>
            <a:r>
              <a:rPr lang="hu-HU" dirty="0" smtClean="0">
                <a:cs typeface="Andalus" pitchFamily="18" charset="-78"/>
                <a:hlinkClick r:id="rId7"/>
              </a:rPr>
              <a:t>/</a:t>
            </a:r>
            <a:r>
              <a:rPr lang="hu-HU" dirty="0" err="1" smtClean="0">
                <a:cs typeface="Andalus" pitchFamily="18" charset="-78"/>
                <a:hlinkClick r:id="rId7"/>
              </a:rPr>
              <a:t>ValtosavAlapitvany</a:t>
            </a:r>
            <a:r>
              <a:rPr lang="hu-HU" dirty="0" smtClean="0">
                <a:cs typeface="Andalus" pitchFamily="18" charset="-78"/>
                <a:hlinkClick r:id="rId7"/>
              </a:rPr>
              <a:t>/</a:t>
            </a:r>
          </a:p>
          <a:p>
            <a:pPr algn="just"/>
            <a:endParaRPr lang="hu-HU" dirty="0" smtClean="0">
              <a:cs typeface="Andalus" pitchFamily="18" charset="-78"/>
              <a:hlinkClick r:id="rId7"/>
            </a:endParaRPr>
          </a:p>
          <a:p>
            <a:pPr algn="just"/>
            <a:r>
              <a:rPr lang="hu-HU" b="1" dirty="0" smtClean="0">
                <a:cs typeface="Andalus" pitchFamily="18" charset="-78"/>
              </a:rPr>
              <a:t>Telefon: </a:t>
            </a:r>
          </a:p>
          <a:p>
            <a:pPr algn="just"/>
            <a:r>
              <a:rPr lang="hu-HU" dirty="0" smtClean="0"/>
              <a:t>+36 70 424 9760</a:t>
            </a:r>
          </a:p>
          <a:p>
            <a:pPr algn="just"/>
            <a:r>
              <a:rPr lang="hu-HU" dirty="0" smtClean="0"/>
              <a:t>+36 70 362 7163</a:t>
            </a:r>
          </a:p>
        </p:txBody>
      </p:sp>
      <p:sp>
        <p:nvSpPr>
          <p:cNvPr id="784" name="Google Shape;784;p47"/>
          <p:cNvSpPr txBox="1">
            <a:spLocks noGrp="1"/>
          </p:cNvSpPr>
          <p:nvPr>
            <p:ph type="title"/>
          </p:nvPr>
        </p:nvSpPr>
        <p:spPr>
          <a:xfrm>
            <a:off x="720000" y="1757425"/>
            <a:ext cx="35685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dirty="0" smtClean="0"/>
              <a:t>THANK YOU</a:t>
            </a:r>
            <a:endParaRPr dirty="0"/>
          </a:p>
        </p:txBody>
      </p:sp>
      <p:sp>
        <p:nvSpPr>
          <p:cNvPr id="785" name="Google Shape;785;p47"/>
          <p:cNvSpPr/>
          <p:nvPr/>
        </p:nvSpPr>
        <p:spPr>
          <a:xfrm>
            <a:off x="6160565" y="1976148"/>
            <a:ext cx="421402" cy="607795"/>
          </a:xfrm>
          <a:custGeom>
            <a:avLst/>
            <a:gdLst/>
            <a:ahLst/>
            <a:cxnLst/>
            <a:rect l="l" t="t" r="r" b="b"/>
            <a:pathLst>
              <a:path w="31858" h="45958" extrusionOk="0">
                <a:moveTo>
                  <a:pt x="0" y="0"/>
                </a:moveTo>
                <a:lnTo>
                  <a:pt x="0" y="45957"/>
                </a:lnTo>
                <a:lnTo>
                  <a:pt x="31857" y="24154"/>
                </a:lnTo>
                <a:lnTo>
                  <a:pt x="0" y="0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6" name="Google Shape;786;p47"/>
          <p:cNvSpPr/>
          <p:nvPr/>
        </p:nvSpPr>
        <p:spPr>
          <a:xfrm rot="8692921" flipH="1">
            <a:off x="8623725" y="3389651"/>
            <a:ext cx="97724" cy="136573"/>
          </a:xfrm>
          <a:custGeom>
            <a:avLst/>
            <a:gdLst/>
            <a:ahLst/>
            <a:cxnLst/>
            <a:rect l="l" t="t" r="r" b="b"/>
            <a:pathLst>
              <a:path w="1087" h="1519" extrusionOk="0">
                <a:moveTo>
                  <a:pt x="512" y="1"/>
                </a:moveTo>
                <a:cubicBezTo>
                  <a:pt x="473" y="1"/>
                  <a:pt x="438" y="8"/>
                  <a:pt x="411" y="22"/>
                </a:cubicBezTo>
                <a:cubicBezTo>
                  <a:pt x="89" y="168"/>
                  <a:pt x="0" y="521"/>
                  <a:pt x="30" y="756"/>
                </a:cubicBezTo>
                <a:cubicBezTo>
                  <a:pt x="59" y="1020"/>
                  <a:pt x="294" y="1225"/>
                  <a:pt x="588" y="1372"/>
                </a:cubicBezTo>
                <a:cubicBezTo>
                  <a:pt x="708" y="1460"/>
                  <a:pt x="808" y="1519"/>
                  <a:pt x="886" y="1519"/>
                </a:cubicBezTo>
                <a:cubicBezTo>
                  <a:pt x="1018" y="1519"/>
                  <a:pt x="1087" y="1352"/>
                  <a:pt x="1087" y="873"/>
                </a:cubicBezTo>
                <a:cubicBezTo>
                  <a:pt x="1087" y="226"/>
                  <a:pt x="728" y="1"/>
                  <a:pt x="512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47"/>
          <p:cNvSpPr/>
          <p:nvPr/>
        </p:nvSpPr>
        <p:spPr>
          <a:xfrm rot="2700150">
            <a:off x="7127650" y="291172"/>
            <a:ext cx="2375403" cy="892013"/>
          </a:xfrm>
          <a:custGeom>
            <a:avLst/>
            <a:gdLst/>
            <a:ahLst/>
            <a:cxnLst/>
            <a:rect l="l" t="t" r="r" b="b"/>
            <a:pathLst>
              <a:path w="58604" h="22007" fill="none" extrusionOk="0">
                <a:moveTo>
                  <a:pt x="0" y="7781"/>
                </a:moveTo>
                <a:cubicBezTo>
                  <a:pt x="3860" y="9149"/>
                  <a:pt x="6687" y="12371"/>
                  <a:pt x="9514" y="15350"/>
                </a:cubicBezTo>
                <a:cubicBezTo>
                  <a:pt x="12371" y="18298"/>
                  <a:pt x="15654" y="21247"/>
                  <a:pt x="19727" y="21702"/>
                </a:cubicBezTo>
                <a:cubicBezTo>
                  <a:pt x="22402" y="22006"/>
                  <a:pt x="25046" y="21186"/>
                  <a:pt x="27569" y="20274"/>
                </a:cubicBezTo>
                <a:cubicBezTo>
                  <a:pt x="30639" y="19149"/>
                  <a:pt x="33679" y="17781"/>
                  <a:pt x="36141" y="15654"/>
                </a:cubicBezTo>
                <a:cubicBezTo>
                  <a:pt x="40518" y="11854"/>
                  <a:pt x="42706" y="5806"/>
                  <a:pt x="47630" y="2766"/>
                </a:cubicBezTo>
                <a:cubicBezTo>
                  <a:pt x="50852" y="760"/>
                  <a:pt x="54804" y="365"/>
                  <a:pt x="58603" y="0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pital Punishment Thesis Defense by Slidesgo">
  <a:themeElements>
    <a:clrScheme name="Simple Light">
      <a:dk1>
        <a:srgbClr val="06121C"/>
      </a:dk1>
      <a:lt1>
        <a:srgbClr val="FDFAE7"/>
      </a:lt1>
      <a:dk2>
        <a:srgbClr val="0473C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473C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548</Words>
  <Application>Microsoft Office PowerPoint</Application>
  <PresentationFormat>Diavetítés a képernyőre (16:9 oldalarány)</PresentationFormat>
  <Paragraphs>104</Paragraphs>
  <Slides>13</Slides>
  <Notes>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9" baseType="lpstr">
      <vt:lpstr>Arial</vt:lpstr>
      <vt:lpstr>Poppins</vt:lpstr>
      <vt:lpstr>Lato</vt:lpstr>
      <vt:lpstr>Arial Black</vt:lpstr>
      <vt:lpstr>Andalus</vt:lpstr>
      <vt:lpstr>Capital Punishment Thesis Defense by Slidesgo</vt:lpstr>
      <vt:lpstr>Váltó-sáv Alapítvány IO5 Budapest, 2022. 04. 20.</vt:lpstr>
      <vt:lpstr>Reintegráció</vt:lpstr>
      <vt:lpstr>A szabadulás</vt:lpstr>
      <vt:lpstr>Módszertani újítások</vt:lpstr>
      <vt:lpstr>RD jellemzők</vt:lpstr>
      <vt:lpstr>Szabadító Napló célja</vt:lpstr>
      <vt:lpstr>A szabadulás – érzések </vt:lpstr>
      <vt:lpstr>A szabadulás – érzések </vt:lpstr>
      <vt:lpstr>A szabadulás – érzések </vt:lpstr>
      <vt:lpstr> Kreatív szabadulásra felkészítő napló  </vt:lpstr>
      <vt:lpstr>DILEMMÁK</vt:lpstr>
      <vt:lpstr>12. dia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Váltó-sáv Alapítvány INTRODUCTION</dc:title>
  <dc:creator>Mercedes</dc:creator>
  <cp:lastModifiedBy>Mercedes</cp:lastModifiedBy>
  <cp:revision>36</cp:revision>
  <dcterms:modified xsi:type="dcterms:W3CDTF">2022-04-20T02:13:04Z</dcterms:modified>
</cp:coreProperties>
</file>